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3"/>
  </p:sldMasterIdLst>
  <p:notesMasterIdLst>
    <p:notesMasterId r:id="rId15"/>
  </p:notesMasterIdLst>
  <p:sldIdLst>
    <p:sldId id="658" r:id="rId4"/>
    <p:sldId id="609" r:id="rId5"/>
    <p:sldId id="679" r:id="rId6"/>
    <p:sldId id="661" r:id="rId7"/>
    <p:sldId id="678" r:id="rId8"/>
    <p:sldId id="660" r:id="rId9"/>
    <p:sldId id="681" r:id="rId10"/>
    <p:sldId id="683" r:id="rId11"/>
    <p:sldId id="684" r:id="rId12"/>
    <p:sldId id="685" r:id="rId13"/>
    <p:sldId id="686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  <a:srgbClr val="D6DCE5"/>
    <a:srgbClr val="D4EFFA"/>
    <a:srgbClr val="76D6FF"/>
    <a:srgbClr val="0096FF"/>
    <a:srgbClr val="0432FF"/>
    <a:srgbClr val="005493"/>
    <a:srgbClr val="011893"/>
    <a:srgbClr val="9411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9A6D94-1D16-41F6-96DD-C863A646A948}" v="8" dt="2023-02-13T14:18:41.5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テーマ スタイル 1 - アクセント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46"/>
    <p:restoredTop sz="84568"/>
  </p:normalViewPr>
  <p:slideViewPr>
    <p:cSldViewPr snapToGrid="0" snapToObjects="1">
      <p:cViewPr varScale="1">
        <p:scale>
          <a:sx n="53" d="100"/>
          <a:sy n="53" d="100"/>
        </p:scale>
        <p:origin x="124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28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ashi Haru" userId="82a3d6f80f39c002" providerId="LiveId" clId="{D79A6D94-1D16-41F6-96DD-C863A646A948}"/>
    <pc:docChg chg="undo custSel modSld">
      <pc:chgData name="Akashi Haru" userId="82a3d6f80f39c002" providerId="LiveId" clId="{D79A6D94-1D16-41F6-96DD-C863A646A948}" dt="2023-02-13T14:15:58.918" v="1" actId="1076"/>
      <pc:docMkLst>
        <pc:docMk/>
      </pc:docMkLst>
      <pc:sldChg chg="modSp mod">
        <pc:chgData name="Akashi Haru" userId="82a3d6f80f39c002" providerId="LiveId" clId="{D79A6D94-1D16-41F6-96DD-C863A646A948}" dt="2023-02-13T14:15:58.918" v="1" actId="1076"/>
        <pc:sldMkLst>
          <pc:docMk/>
          <pc:sldMk cId="2361860683" sldId="609"/>
        </pc:sldMkLst>
        <pc:picChg chg="mod">
          <ac:chgData name="Akashi Haru" userId="82a3d6f80f39c002" providerId="LiveId" clId="{D79A6D94-1D16-41F6-96DD-C863A646A948}" dt="2023-02-13T14:15:58.918" v="1" actId="1076"/>
          <ac:picMkLst>
            <pc:docMk/>
            <pc:sldMk cId="2361860683" sldId="609"/>
            <ac:picMk id="36" creationId="{9973E76B-D7DB-80EC-81CE-55EAE319D287}"/>
          </ac:picMkLst>
        </pc:picChg>
      </pc:sldChg>
    </pc:docChg>
  </pc:docChgLst>
</pc:chgInfo>
</file>

<file path=ppt/media/hdphoto1.wdp>
</file>

<file path=ppt/media/image1.png>
</file>

<file path=ppt/media/image10.jpeg>
</file>

<file path=ppt/media/image11.png>
</file>

<file path=ppt/media/image12.jpe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A5CD6-65A6-884F-BFAE-0CD43BA2F985}" type="datetimeFigureOut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73C71-927B-0448-B2BF-188A4E19F9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7183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1872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3454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2525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1044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8438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781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646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7423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46115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8097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MS Gothic" panose="020B0609070205080204" pitchFamily="49" charset="-128"/>
                <a:ea typeface="MS Gothic" panose="020B0609070205080204" pitchFamily="49" charset="-128"/>
              </a:defRPr>
            </a:lvl1pPr>
          </a:lstStyle>
          <a:p>
            <a:r>
              <a:rPr lang="en-US" altLang="ja-JP" dirty="0"/>
              <a:t>Z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FAD5-AB1B-F042-BA22-1720A04359CB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214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81539-A5D2-4845-9FF7-19437F8662D3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244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5F0E0-AAE9-B946-B73D-E53269FE19D6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1008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7CCF-FA73-F143-907E-E3E88C78631A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3383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89ADC-1146-2743-AEFF-A1983D586F48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351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9B14-DFD5-264F-A7B6-503D2CB01B1B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4196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36D2E-E108-FC44-92A8-BA38AB25FE8D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9011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0F69-ACDE-DD4B-A3F6-3A2730C63DD2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301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E291D-382B-134F-A922-6FA8CFFD979E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214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7E005-89B0-A149-84B0-F7C7C3E10DE4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755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6E6B3-0EB7-C94D-8213-18D1483FE737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644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A3BA7-9F7F-BA4B-9C55-D0589F0EC4B8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272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MS Gothic" panose="020B0609070205080204" pitchFamily="49" charset="-128"/>
          <a:ea typeface="MS Gothic" panose="020B0609070205080204" pitchFamily="49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-artist.com/lp/keyring/modules/facial-expression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slideLayout" Target="../slideLayouts/slideLayout7.xml"/><Relationship Id="rId18" Type="http://schemas.openxmlformats.org/officeDocument/2006/relationships/image" Target="../media/image8.png"/><Relationship Id="rId3" Type="http://schemas.microsoft.com/office/2007/relationships/media" Target="../media/media2.mp4"/><Relationship Id="rId21" Type="http://schemas.openxmlformats.org/officeDocument/2006/relationships/image" Target="../media/image11.png"/><Relationship Id="rId7" Type="http://schemas.microsoft.com/office/2007/relationships/media" Target="../media/media4.mp4"/><Relationship Id="rId12" Type="http://schemas.openxmlformats.org/officeDocument/2006/relationships/video" Target="../media/media6.mp4"/><Relationship Id="rId17" Type="http://schemas.openxmlformats.org/officeDocument/2006/relationships/image" Target="../media/image7.png"/><Relationship Id="rId2" Type="http://schemas.openxmlformats.org/officeDocument/2006/relationships/video" Target="../media/media1.mp4"/><Relationship Id="rId16" Type="http://schemas.openxmlformats.org/officeDocument/2006/relationships/image" Target="../media/image6.png"/><Relationship Id="rId20" Type="http://schemas.openxmlformats.org/officeDocument/2006/relationships/image" Target="../media/image10.jpeg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microsoft.com/office/2007/relationships/media" Target="../media/media6.mp4"/><Relationship Id="rId5" Type="http://schemas.microsoft.com/office/2007/relationships/media" Target="../media/media3.mp4"/><Relationship Id="rId15" Type="http://schemas.openxmlformats.org/officeDocument/2006/relationships/image" Target="../media/image5.png"/><Relationship Id="rId10" Type="http://schemas.openxmlformats.org/officeDocument/2006/relationships/video" Target="../media/media5.mp4"/><Relationship Id="rId19" Type="http://schemas.openxmlformats.org/officeDocument/2006/relationships/image" Target="../media/image9.jpeg"/><Relationship Id="rId4" Type="http://schemas.openxmlformats.org/officeDocument/2006/relationships/video" Target="../media/media2.mp4"/><Relationship Id="rId9" Type="http://schemas.microsoft.com/office/2007/relationships/media" Target="../media/media5.mp4"/><Relationship Id="rId14" Type="http://schemas.openxmlformats.org/officeDocument/2006/relationships/notesSlide" Target="../notesSlides/notesSlide4.xml"/><Relationship Id="rId22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ffectiva.jp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hyperlink" Target="https://www.youtube.com/watch?v=wtTX6JxYll8&amp;t=3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human-ai.userlocal.jp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E185C7-66AD-E04F-A6EA-3047D00DC1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福田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Yeoh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ゼミ</a:t>
            </a:r>
            <a:b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進捗報告</a:t>
            </a:r>
            <a:r>
              <a:rPr kumimoji="1" lang="en-US" altLang="ja-JP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ja-JP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kumimoji="1" lang="en-US" altLang="ja-JP">
                <a:latin typeface="Times New Roman" panose="02020603050405020304" pitchFamily="18" charset="0"/>
                <a:cs typeface="Times New Roman" panose="02020603050405020304" pitchFamily="18" charset="0"/>
              </a:rPr>
              <a:t>/09)</a:t>
            </a:r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CBE9480-AB26-C34D-84DC-B42F62436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254" y="3908347"/>
            <a:ext cx="7133492" cy="2233036"/>
          </a:xfrm>
        </p:spPr>
        <p:txBody>
          <a:bodyPr>
            <a:noAutofit/>
          </a:bodyPr>
          <a:lstStyle/>
          <a:p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佐賀大学　理工学部　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CPS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研究室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ja-JP" altLang="en-US" sz="2400"/>
              <a:t>指導教員：	福田 修 教授</a:t>
            </a:r>
          </a:p>
          <a:p>
            <a:r>
              <a:rPr lang="ja-JP" altLang="en-US"/>
              <a:t>			</a:t>
            </a:r>
            <a:r>
              <a:rPr lang="en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Yeoh Wen Liang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プロジェクト助教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19238901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明石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華実</a:t>
            </a:r>
            <a:endParaRPr kumimoji="1" lang="ja-JP" altLang="en-US"/>
          </a:p>
        </p:txBody>
      </p:sp>
      <p:sp>
        <p:nvSpPr>
          <p:cNvPr id="7" name="スライド番号プレースホルダー 2">
            <a:extLst>
              <a:ext uri="{FF2B5EF4-FFF2-40B4-BE49-F238E27FC236}">
                <a16:creationId xmlns:a16="http://schemas.microsoft.com/office/drawing/2014/main" id="{3DC9F5C9-154A-CE9A-4BA5-0F55C76FE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7111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1" y="-11986"/>
            <a:ext cx="5483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別ツールの検討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【3/3】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スライド番号プレースホルダー 20">
            <a:extLst>
              <a:ext uri="{FF2B5EF4-FFF2-40B4-BE49-F238E27FC236}">
                <a16:creationId xmlns:a16="http://schemas.microsoft.com/office/drawing/2014/main" id="{4920F406-AD14-5B8D-C7DF-9710D3AD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BB9A522-2089-8272-E40A-6AC3E047740A}"/>
              </a:ext>
            </a:extLst>
          </p:cNvPr>
          <p:cNvSpPr txBox="1"/>
          <p:nvPr/>
        </p:nvSpPr>
        <p:spPr>
          <a:xfrm>
            <a:off x="4258505" y="6547229"/>
            <a:ext cx="481340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HP : 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https://www.data-artist.com/lp/keyring/modules/facial-expression/</a:t>
            </a:r>
            <a:endParaRPr lang="en-US" altLang="ja-JP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F80A973F-535B-7F09-F942-1AE33882D958}"/>
              </a:ext>
            </a:extLst>
          </p:cNvPr>
          <p:cNvGrpSpPr/>
          <p:nvPr/>
        </p:nvGrpSpPr>
        <p:grpSpPr>
          <a:xfrm>
            <a:off x="238463" y="874985"/>
            <a:ext cx="3922852" cy="5473902"/>
            <a:chOff x="147666" y="843802"/>
            <a:chExt cx="3922852" cy="5473902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3F6DEC6D-A993-B092-FFCA-232074491269}"/>
                </a:ext>
              </a:extLst>
            </p:cNvPr>
            <p:cNvGrpSpPr/>
            <p:nvPr/>
          </p:nvGrpSpPr>
          <p:grpSpPr>
            <a:xfrm>
              <a:off x="147666" y="843802"/>
              <a:ext cx="3922852" cy="3100088"/>
              <a:chOff x="147666" y="843802"/>
              <a:chExt cx="3922852" cy="3100088"/>
            </a:xfrm>
          </p:grpSpPr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3FD3D3FA-3F43-73B8-93F0-029DE63F830C}"/>
                  </a:ext>
                </a:extLst>
              </p:cNvPr>
              <p:cNvSpPr txBox="1"/>
              <p:nvPr/>
            </p:nvSpPr>
            <p:spPr>
              <a:xfrm>
                <a:off x="349856" y="1635566"/>
                <a:ext cx="3720662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表情</a:t>
                </a:r>
                <a:r>
                  <a:rPr kumimoji="1" lang="en-US" altLang="ja-JP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感情推定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物体検出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モーショントラッキング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画像領域分解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性別</a:t>
                </a:r>
                <a:r>
                  <a:rPr kumimoji="1" lang="en-US" altLang="ja-JP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年代別推定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音声認識</a:t>
                </a:r>
                <a:r>
                  <a:rPr kumimoji="1" lang="en-US" altLang="ja-JP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	etc.</a:t>
                </a:r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A94EF3EB-8B24-07EE-7E2D-05C10421D416}"/>
                  </a:ext>
                </a:extLst>
              </p:cNvPr>
              <p:cNvSpPr txBox="1"/>
              <p:nvPr/>
            </p:nvSpPr>
            <p:spPr>
              <a:xfrm>
                <a:off x="147666" y="843802"/>
                <a:ext cx="264444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3200" b="1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3. KEY RING</a:t>
                </a:r>
                <a:endParaRPr kumimoji="1" lang="ja-JP" altLang="en-US" sz="3200" b="1" u="sng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81B9DF68-1E3E-E4D6-4082-FC8446B3237B}"/>
                </a:ext>
              </a:extLst>
            </p:cNvPr>
            <p:cNvGrpSpPr/>
            <p:nvPr/>
          </p:nvGrpSpPr>
          <p:grpSpPr>
            <a:xfrm>
              <a:off x="147666" y="4224824"/>
              <a:ext cx="3720662" cy="2092880"/>
              <a:chOff x="66141" y="4091561"/>
              <a:chExt cx="3720662" cy="2092880"/>
            </a:xfrm>
          </p:grpSpPr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81F32E9D-7A9E-08FB-ED80-62921EB6A579}"/>
                  </a:ext>
                </a:extLst>
              </p:cNvPr>
              <p:cNvSpPr txBox="1"/>
              <p:nvPr/>
            </p:nvSpPr>
            <p:spPr>
              <a:xfrm>
                <a:off x="66141" y="4614781"/>
                <a:ext cx="3720662" cy="1569660"/>
              </a:xfrm>
              <a:prstGeom prst="rect">
                <a:avLst/>
              </a:prstGeom>
              <a:solidFill>
                <a:srgbClr val="FF7E79">
                  <a:alpha val="2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モジュールが豊富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モジュールの組合せ可能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特定人物の追跡可能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多分野で利用可能</a:t>
                </a:r>
                <a:endParaRPr kumimoji="1" lang="en-US" altLang="ja-JP" sz="2400" dirty="0"/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15F604FA-D3D0-EE3E-A6C5-71689B05FA8E}"/>
                  </a:ext>
                </a:extLst>
              </p:cNvPr>
              <p:cNvSpPr txBox="1"/>
              <p:nvPr/>
            </p:nvSpPr>
            <p:spPr>
              <a:xfrm>
                <a:off x="66141" y="4091561"/>
                <a:ext cx="3720662" cy="523220"/>
              </a:xfrm>
              <a:prstGeom prst="rect">
                <a:avLst/>
              </a:prstGeom>
              <a:gradFill flip="none" rotWithShape="1">
                <a:gsLst>
                  <a:gs pos="0">
                    <a:srgbClr val="FF4F4A"/>
                  </a:gs>
                  <a:gs pos="100000">
                    <a:srgbClr val="941100"/>
                  </a:gs>
                </a:gsLst>
                <a:lin ang="5400000" scaled="0"/>
                <a:tileRect/>
              </a:gra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800" b="1">
                    <a:solidFill>
                      <a:schemeClr val="bg1"/>
                    </a:solidFill>
                  </a:rPr>
                  <a:t>利点</a:t>
                </a:r>
              </a:p>
            </p:txBody>
          </p:sp>
        </p:grpSp>
      </p:grp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DD77F9C9-9145-527A-ABF3-7E805B11AB60}"/>
              </a:ext>
            </a:extLst>
          </p:cNvPr>
          <p:cNvSpPr/>
          <p:nvPr/>
        </p:nvSpPr>
        <p:spPr>
          <a:xfrm>
            <a:off x="4217742" y="874984"/>
            <a:ext cx="4894928" cy="5631714"/>
          </a:xfrm>
          <a:prstGeom prst="rect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テキスト&#10;&#10;自動的に生成された説明">
            <a:extLst>
              <a:ext uri="{FF2B5EF4-FFF2-40B4-BE49-F238E27FC236}">
                <a16:creationId xmlns:a16="http://schemas.microsoft.com/office/drawing/2014/main" id="{3903ED37-62A6-AC0A-DBDD-A30C5597C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3901" y="1062475"/>
            <a:ext cx="4702610" cy="524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589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D48D7E4-90BF-7E40-976D-BDDEAC94382C}"/>
              </a:ext>
            </a:extLst>
          </p:cNvPr>
          <p:cNvSpPr txBox="1"/>
          <p:nvPr/>
        </p:nvSpPr>
        <p:spPr>
          <a:xfrm>
            <a:off x="656244" y="700395"/>
            <a:ext cx="7831513" cy="107721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感情表現に基づく人とロボットの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インタラクションの設計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右矢印 4">
            <a:extLst>
              <a:ext uri="{FF2B5EF4-FFF2-40B4-BE49-F238E27FC236}">
                <a16:creationId xmlns:a16="http://schemas.microsoft.com/office/drawing/2014/main" id="{FFE7F2F3-9D58-6F4B-B11B-BC96E9CA2F17}"/>
              </a:ext>
            </a:extLst>
          </p:cNvPr>
          <p:cNvSpPr txBox="1"/>
          <p:nvPr/>
        </p:nvSpPr>
        <p:spPr>
          <a:xfrm>
            <a:off x="4688848" y="3350339"/>
            <a:ext cx="376788" cy="37780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FD66E9A1-ED1B-BC18-EFB1-D0E0A685C3F6}"/>
              </a:ext>
            </a:extLst>
          </p:cNvPr>
          <p:cNvGrpSpPr/>
          <p:nvPr/>
        </p:nvGrpSpPr>
        <p:grpSpPr>
          <a:xfrm>
            <a:off x="480960" y="1877968"/>
            <a:ext cx="3740725" cy="2277634"/>
            <a:chOff x="480960" y="1874899"/>
            <a:chExt cx="3740725" cy="2277634"/>
          </a:xfrm>
        </p:grpSpPr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8BA03E8F-D80C-A044-8949-C9EBC2E5D9D8}"/>
                </a:ext>
              </a:extLst>
            </p:cNvPr>
            <p:cNvSpPr txBox="1"/>
            <p:nvPr/>
          </p:nvSpPr>
          <p:spPr>
            <a:xfrm>
              <a:off x="656244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rgbClr val="FF7E79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Plan</a:t>
              </a:r>
              <a:endParaRPr kumimoji="1" lang="ja-JP" altLang="en-US" sz="4000">
                <a:ln w="0"/>
                <a:solidFill>
                  <a:srgbClr val="FF7E7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0B5682-268E-9546-9B25-B3A717B74975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7E7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430DB6F-0980-FE43-8E9C-45EBE94D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D73BEB5-CE1F-03DC-600A-CA5B49D8C6B4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5598159-9C2A-03F8-7F8D-5173AF1445B8}"/>
              </a:ext>
            </a:extLst>
          </p:cNvPr>
          <p:cNvSpPr txBox="1"/>
          <p:nvPr/>
        </p:nvSpPr>
        <p:spPr>
          <a:xfrm>
            <a:off x="546022" y="-11986"/>
            <a:ext cx="3405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テーマ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606886B-9BBF-7DDD-E87F-B2D5DA2FE840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5BA6F850-9530-30E6-8290-202B50205D08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8A7D34F-B1D0-9D58-FC6A-ED1A4D2E0A33}"/>
              </a:ext>
            </a:extLst>
          </p:cNvPr>
          <p:cNvSpPr txBox="1"/>
          <p:nvPr/>
        </p:nvSpPr>
        <p:spPr>
          <a:xfrm>
            <a:off x="6929905" y="1910976"/>
            <a:ext cx="1557851" cy="707886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sz="4000" dirty="0">
                <a:ln w="0"/>
                <a:solidFill>
                  <a:srgbClr val="009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endParaRPr kumimoji="1" lang="ja-JP" altLang="en-US" sz="4000">
              <a:ln w="0"/>
              <a:solidFill>
                <a:srgbClr val="0096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C31F130-392F-949E-BB10-A3C3D99CC416}"/>
              </a:ext>
            </a:extLst>
          </p:cNvPr>
          <p:cNvSpPr/>
          <p:nvPr/>
        </p:nvSpPr>
        <p:spPr>
          <a:xfrm>
            <a:off x="4922315" y="1877968"/>
            <a:ext cx="3740725" cy="2277634"/>
          </a:xfrm>
          <a:prstGeom prst="rect">
            <a:avLst/>
          </a:prstGeom>
          <a:noFill/>
          <a:ln w="57150">
            <a:solidFill>
              <a:srgbClr val="0096FF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7A81FF"/>
              </a:solidFill>
            </a:endParaRPr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8D4EACFB-11F6-01EF-7FFF-05BFDF7FB734}"/>
              </a:ext>
            </a:extLst>
          </p:cNvPr>
          <p:cNvGrpSpPr/>
          <p:nvPr/>
        </p:nvGrpSpPr>
        <p:grpSpPr>
          <a:xfrm>
            <a:off x="4922314" y="4316876"/>
            <a:ext cx="3740725" cy="2277634"/>
            <a:chOff x="480960" y="1874899"/>
            <a:chExt cx="3740725" cy="2277634"/>
          </a:xfrm>
        </p:grpSpPr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24EAEB78-95EF-4699-3E18-031F2B3C9648}"/>
                </a:ext>
              </a:extLst>
            </p:cNvPr>
            <p:cNvSpPr txBox="1"/>
            <p:nvPr/>
          </p:nvSpPr>
          <p:spPr>
            <a:xfrm>
              <a:off x="2488552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Check</a:t>
              </a:r>
              <a:endParaRPr kumimoji="1" lang="ja-JP" altLang="en-US" sz="400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F4304303-DD70-411B-EB61-1DE484C52574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chemeClr val="accent6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7A81FF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5D05622D-B66A-E80A-F388-D088F0EACFCE}"/>
              </a:ext>
            </a:extLst>
          </p:cNvPr>
          <p:cNvGrpSpPr/>
          <p:nvPr/>
        </p:nvGrpSpPr>
        <p:grpSpPr>
          <a:xfrm>
            <a:off x="480959" y="4316876"/>
            <a:ext cx="3740725" cy="2277634"/>
            <a:chOff x="480960" y="1874899"/>
            <a:chExt cx="3740725" cy="2277634"/>
          </a:xfrm>
        </p:grpSpPr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EA6786DC-88B8-C5D7-3E26-F0BA43E8343C}"/>
                </a:ext>
              </a:extLst>
            </p:cNvPr>
            <p:cNvSpPr txBox="1"/>
            <p:nvPr/>
          </p:nvSpPr>
          <p:spPr>
            <a:xfrm>
              <a:off x="656244" y="1911494"/>
              <a:ext cx="1831463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4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Action</a:t>
              </a:r>
              <a:endParaRPr kumimoji="1" lang="ja-JP" altLang="en-US" sz="400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A7DBCE19-B084-960F-30E4-2A03578A1420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C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accent4"/>
                </a:solidFill>
              </a:endParaRPr>
            </a:p>
          </p:txBody>
        </p:sp>
      </p:grpSp>
      <p:pic>
        <p:nvPicPr>
          <p:cNvPr id="36" name="図 35" descr="ロゴ, アイコン&#10;&#10;自動的に生成された説明">
            <a:extLst>
              <a:ext uri="{FF2B5EF4-FFF2-40B4-BE49-F238E27FC236}">
                <a16:creationId xmlns:a16="http://schemas.microsoft.com/office/drawing/2014/main" id="{9973E76B-D7DB-80EC-81CE-55EAE319D2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3592" y="3187831"/>
            <a:ext cx="2096815" cy="2096815"/>
          </a:xfrm>
          <a:prstGeom prst="rect">
            <a:avLst/>
          </a:prstGeom>
        </p:spPr>
      </p:pic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F1C29021-F1B2-4D54-72EA-6B405D495CDD}"/>
              </a:ext>
            </a:extLst>
          </p:cNvPr>
          <p:cNvSpPr txBox="1"/>
          <p:nvPr/>
        </p:nvSpPr>
        <p:spPr>
          <a:xfrm>
            <a:off x="969548" y="2751801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・学会準備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・モータ装飾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・モータ制御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775A2B94-085B-3D2E-4745-19FCA67DC668}"/>
              </a:ext>
            </a:extLst>
          </p:cNvPr>
          <p:cNvSpPr txBox="1"/>
          <p:nvPr/>
        </p:nvSpPr>
        <p:spPr>
          <a:xfrm>
            <a:off x="969548" y="4985930"/>
            <a:ext cx="27635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・モータ動作の検討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・実験準備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・ツールの相談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・卒論着手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B8ACC8EF-F2CA-52C5-598E-B7D2B1AAD310}"/>
              </a:ext>
            </a:extLst>
          </p:cNvPr>
          <p:cNvSpPr txBox="1"/>
          <p:nvPr/>
        </p:nvSpPr>
        <p:spPr>
          <a:xfrm>
            <a:off x="5410903" y="5166188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Q&amp;A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練習不足．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・遅延の軽減．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・ツールは要相談．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46A537B-7BC2-7AF1-4AD5-3203BEDA89D1}"/>
              </a:ext>
            </a:extLst>
          </p:cNvPr>
          <p:cNvSpPr txBox="1"/>
          <p:nvPr/>
        </p:nvSpPr>
        <p:spPr>
          <a:xfrm>
            <a:off x="5410903" y="2565509"/>
            <a:ext cx="27635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・学会準備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・モータ装飾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・プログラム修正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・別ツールの検討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791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D48D7E4-90BF-7E40-976D-BDDEAC94382C}"/>
              </a:ext>
            </a:extLst>
          </p:cNvPr>
          <p:cNvSpPr txBox="1"/>
          <p:nvPr/>
        </p:nvSpPr>
        <p:spPr>
          <a:xfrm>
            <a:off x="656244" y="700395"/>
            <a:ext cx="7831513" cy="107721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感情表現に基づく人とロボットの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インタラクションの設計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右矢印 4">
            <a:extLst>
              <a:ext uri="{FF2B5EF4-FFF2-40B4-BE49-F238E27FC236}">
                <a16:creationId xmlns:a16="http://schemas.microsoft.com/office/drawing/2014/main" id="{FFE7F2F3-9D58-6F4B-B11B-BC96E9CA2F17}"/>
              </a:ext>
            </a:extLst>
          </p:cNvPr>
          <p:cNvSpPr txBox="1"/>
          <p:nvPr/>
        </p:nvSpPr>
        <p:spPr>
          <a:xfrm>
            <a:off x="4688848" y="3350339"/>
            <a:ext cx="376788" cy="37780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FD66E9A1-ED1B-BC18-EFB1-D0E0A685C3F6}"/>
              </a:ext>
            </a:extLst>
          </p:cNvPr>
          <p:cNvGrpSpPr/>
          <p:nvPr/>
        </p:nvGrpSpPr>
        <p:grpSpPr>
          <a:xfrm>
            <a:off x="480960" y="1877968"/>
            <a:ext cx="3740725" cy="2277634"/>
            <a:chOff x="480960" y="1874899"/>
            <a:chExt cx="3740725" cy="2277634"/>
          </a:xfrm>
        </p:grpSpPr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8BA03E8F-D80C-A044-8949-C9EBC2E5D9D8}"/>
                </a:ext>
              </a:extLst>
            </p:cNvPr>
            <p:cNvSpPr txBox="1"/>
            <p:nvPr/>
          </p:nvSpPr>
          <p:spPr>
            <a:xfrm>
              <a:off x="656244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rgbClr val="FF7E79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Plan</a:t>
              </a:r>
              <a:endParaRPr kumimoji="1" lang="ja-JP" altLang="en-US" sz="4000">
                <a:ln w="0"/>
                <a:solidFill>
                  <a:srgbClr val="FF7E7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0B5682-268E-9546-9B25-B3A717B74975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7E7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430DB6F-0980-FE43-8E9C-45EBE94D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D73BEB5-CE1F-03DC-600A-CA5B49D8C6B4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5598159-9C2A-03F8-7F8D-5173AF1445B8}"/>
              </a:ext>
            </a:extLst>
          </p:cNvPr>
          <p:cNvSpPr txBox="1"/>
          <p:nvPr/>
        </p:nvSpPr>
        <p:spPr>
          <a:xfrm>
            <a:off x="546022" y="-11986"/>
            <a:ext cx="3405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テーマ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606886B-9BBF-7DDD-E87F-B2D5DA2FE840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5BA6F850-9530-30E6-8290-202B50205D08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8A7D34F-B1D0-9D58-FC6A-ED1A4D2E0A33}"/>
              </a:ext>
            </a:extLst>
          </p:cNvPr>
          <p:cNvSpPr txBox="1"/>
          <p:nvPr/>
        </p:nvSpPr>
        <p:spPr>
          <a:xfrm>
            <a:off x="6929905" y="1910976"/>
            <a:ext cx="1557851" cy="707886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sz="4000" dirty="0">
                <a:ln w="0"/>
                <a:solidFill>
                  <a:srgbClr val="009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endParaRPr kumimoji="1" lang="ja-JP" altLang="en-US" sz="4000">
              <a:ln w="0"/>
              <a:solidFill>
                <a:srgbClr val="0096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C31F130-392F-949E-BB10-A3C3D99CC416}"/>
              </a:ext>
            </a:extLst>
          </p:cNvPr>
          <p:cNvSpPr/>
          <p:nvPr/>
        </p:nvSpPr>
        <p:spPr>
          <a:xfrm>
            <a:off x="4922315" y="1877968"/>
            <a:ext cx="3740725" cy="2277634"/>
          </a:xfrm>
          <a:prstGeom prst="rect">
            <a:avLst/>
          </a:prstGeom>
          <a:noFill/>
          <a:ln w="57150">
            <a:solidFill>
              <a:srgbClr val="0096FF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7A81FF"/>
              </a:solidFill>
            </a:endParaRPr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8D4EACFB-11F6-01EF-7FFF-05BFDF7FB734}"/>
              </a:ext>
            </a:extLst>
          </p:cNvPr>
          <p:cNvGrpSpPr/>
          <p:nvPr/>
        </p:nvGrpSpPr>
        <p:grpSpPr>
          <a:xfrm>
            <a:off x="4922314" y="4316876"/>
            <a:ext cx="3740725" cy="2277634"/>
            <a:chOff x="480960" y="1874899"/>
            <a:chExt cx="3740725" cy="2277634"/>
          </a:xfrm>
        </p:grpSpPr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24EAEB78-95EF-4699-3E18-031F2B3C9648}"/>
                </a:ext>
              </a:extLst>
            </p:cNvPr>
            <p:cNvSpPr txBox="1"/>
            <p:nvPr/>
          </p:nvSpPr>
          <p:spPr>
            <a:xfrm>
              <a:off x="2488552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Check</a:t>
              </a:r>
              <a:endParaRPr kumimoji="1" lang="ja-JP" altLang="en-US" sz="400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F4304303-DD70-411B-EB61-1DE484C52574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chemeClr val="accent6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7A81FF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5D05622D-B66A-E80A-F388-D088F0EACFCE}"/>
              </a:ext>
            </a:extLst>
          </p:cNvPr>
          <p:cNvGrpSpPr/>
          <p:nvPr/>
        </p:nvGrpSpPr>
        <p:grpSpPr>
          <a:xfrm>
            <a:off x="480959" y="4316876"/>
            <a:ext cx="3740725" cy="2277634"/>
            <a:chOff x="480960" y="1874899"/>
            <a:chExt cx="3740725" cy="2277634"/>
          </a:xfrm>
        </p:grpSpPr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EA6786DC-88B8-C5D7-3E26-F0BA43E8343C}"/>
                </a:ext>
              </a:extLst>
            </p:cNvPr>
            <p:cNvSpPr txBox="1"/>
            <p:nvPr/>
          </p:nvSpPr>
          <p:spPr>
            <a:xfrm>
              <a:off x="656244" y="1911494"/>
              <a:ext cx="1831463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4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Action</a:t>
              </a:r>
              <a:endParaRPr kumimoji="1" lang="ja-JP" altLang="en-US" sz="400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A7DBCE19-B084-960F-30E4-2A03578A1420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C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accent4"/>
                </a:solidFill>
              </a:endParaRPr>
            </a:p>
          </p:txBody>
        </p:sp>
      </p:grpSp>
      <p:pic>
        <p:nvPicPr>
          <p:cNvPr id="36" name="図 35" descr="ロゴ, アイコン&#10;&#10;自動的に生成された説明">
            <a:extLst>
              <a:ext uri="{FF2B5EF4-FFF2-40B4-BE49-F238E27FC236}">
                <a16:creationId xmlns:a16="http://schemas.microsoft.com/office/drawing/2014/main" id="{9973E76B-D7DB-80EC-81CE-55EAE319D2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3592" y="3187831"/>
            <a:ext cx="2096815" cy="2096815"/>
          </a:xfrm>
          <a:prstGeom prst="rect">
            <a:avLst/>
          </a:prstGeom>
        </p:spPr>
      </p:pic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F1C29021-F1B2-4D54-72EA-6B405D495CDD}"/>
              </a:ext>
            </a:extLst>
          </p:cNvPr>
          <p:cNvSpPr txBox="1"/>
          <p:nvPr/>
        </p:nvSpPr>
        <p:spPr>
          <a:xfrm>
            <a:off x="969548" y="2751801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・学会準備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・モータ装飾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・モータ制御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775A2B94-085B-3D2E-4745-19FCA67DC668}"/>
              </a:ext>
            </a:extLst>
          </p:cNvPr>
          <p:cNvSpPr txBox="1"/>
          <p:nvPr/>
        </p:nvSpPr>
        <p:spPr>
          <a:xfrm>
            <a:off x="969548" y="4985930"/>
            <a:ext cx="27635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・モータ動作の検討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・実験準備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・ツールの相談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・卒論着手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B8ACC8EF-F2CA-52C5-598E-B7D2B1AAD310}"/>
              </a:ext>
            </a:extLst>
          </p:cNvPr>
          <p:cNvSpPr txBox="1"/>
          <p:nvPr/>
        </p:nvSpPr>
        <p:spPr>
          <a:xfrm>
            <a:off x="5410903" y="5166188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Q&amp;A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練習不足．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・遅延の軽減．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・ツールは要相談．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46A537B-7BC2-7AF1-4AD5-3203BEDA89D1}"/>
              </a:ext>
            </a:extLst>
          </p:cNvPr>
          <p:cNvSpPr txBox="1"/>
          <p:nvPr/>
        </p:nvSpPr>
        <p:spPr>
          <a:xfrm>
            <a:off x="5410903" y="2565509"/>
            <a:ext cx="27635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・学会準備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・モータ装飾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・プログラム修正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・別ツールの検討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86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1" y="-11986"/>
            <a:ext cx="5483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学会準備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スライド番号プレースホルダー 20">
            <a:extLst>
              <a:ext uri="{FF2B5EF4-FFF2-40B4-BE49-F238E27FC236}">
                <a16:creationId xmlns:a16="http://schemas.microsoft.com/office/drawing/2014/main" id="{4920F406-AD14-5B8D-C7DF-9710D3AD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E2BE37F-1C44-3F7C-84DC-039F68463663}"/>
              </a:ext>
            </a:extLst>
          </p:cNvPr>
          <p:cNvSpPr txBox="1"/>
          <p:nvPr/>
        </p:nvSpPr>
        <p:spPr>
          <a:xfrm>
            <a:off x="206561" y="2084087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スライド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046498C-75C8-7F72-3215-A2DDFE63FFF0}"/>
              </a:ext>
            </a:extLst>
          </p:cNvPr>
          <p:cNvSpPr txBox="1"/>
          <p:nvPr/>
        </p:nvSpPr>
        <p:spPr>
          <a:xfrm>
            <a:off x="643680" y="819712"/>
            <a:ext cx="7856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第４１回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計測自動生学会九州支部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学術講演会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(12/3~12/4)</a:t>
            </a:r>
            <a:endParaRPr kumimoji="1" lang="ja-JP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図 5" descr="パソコンの画面&#10;&#10;自動的に生成された説明">
            <a:extLst>
              <a:ext uri="{FF2B5EF4-FFF2-40B4-BE49-F238E27FC236}">
                <a16:creationId xmlns:a16="http://schemas.microsoft.com/office/drawing/2014/main" id="{A984E212-9B80-3254-2722-04C06B41567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6561" y="2448576"/>
            <a:ext cx="8730875" cy="3106590"/>
          </a:xfrm>
          <a:prstGeom prst="rect">
            <a:avLst/>
          </a:prstGeom>
        </p:spPr>
      </p:pic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F8FA0A7D-FFD2-9889-A5AD-8A74D20CBBF8}"/>
              </a:ext>
            </a:extLst>
          </p:cNvPr>
          <p:cNvGrpSpPr/>
          <p:nvPr/>
        </p:nvGrpSpPr>
        <p:grpSpPr>
          <a:xfrm>
            <a:off x="-2" y="677209"/>
            <a:ext cx="9144000" cy="6180791"/>
            <a:chOff x="0" y="677209"/>
            <a:chExt cx="9144000" cy="6180791"/>
          </a:xfrm>
        </p:grpSpPr>
        <p:sp>
          <p:nvSpPr>
            <p:cNvPr id="4" name="角丸四角形 3">
              <a:extLst>
                <a:ext uri="{FF2B5EF4-FFF2-40B4-BE49-F238E27FC236}">
                  <a16:creationId xmlns:a16="http://schemas.microsoft.com/office/drawing/2014/main" id="{58214F34-827A-0E34-840F-43DD372CAFF7}"/>
                </a:ext>
              </a:extLst>
            </p:cNvPr>
            <p:cNvSpPr/>
            <p:nvPr/>
          </p:nvSpPr>
          <p:spPr>
            <a:xfrm>
              <a:off x="0" y="677209"/>
              <a:ext cx="9144000" cy="6180791"/>
            </a:xfrm>
            <a:prstGeom prst="roundRect">
              <a:avLst>
                <a:gd name="adj" fmla="val 0"/>
              </a:avLst>
            </a:prstGeom>
            <a:solidFill>
              <a:srgbClr val="FFFFFF">
                <a:alpha val="85098"/>
              </a:srgbClr>
            </a:solidFill>
            <a:ln w="38100">
              <a:noFill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29ED0C0C-B302-C9F0-78B7-DD1477B3EBBD}"/>
                </a:ext>
              </a:extLst>
            </p:cNvPr>
            <p:cNvGrpSpPr/>
            <p:nvPr/>
          </p:nvGrpSpPr>
          <p:grpSpPr>
            <a:xfrm>
              <a:off x="561020" y="1080945"/>
              <a:ext cx="8021956" cy="5156540"/>
              <a:chOff x="561020" y="1080945"/>
              <a:chExt cx="8021956" cy="5156540"/>
            </a:xfrm>
          </p:grpSpPr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EC13AA95-0041-2881-83C9-1D684393D20D}"/>
                  </a:ext>
                </a:extLst>
              </p:cNvPr>
              <p:cNvGrpSpPr/>
              <p:nvPr/>
            </p:nvGrpSpPr>
            <p:grpSpPr>
              <a:xfrm>
                <a:off x="561020" y="3898598"/>
                <a:ext cx="8021956" cy="2338887"/>
                <a:chOff x="516444" y="4023848"/>
                <a:chExt cx="8021956" cy="2338887"/>
              </a:xfrm>
            </p:grpSpPr>
            <p:sp>
              <p:nvSpPr>
                <p:cNvPr id="13" name="角丸四角形 12">
                  <a:extLst>
                    <a:ext uri="{FF2B5EF4-FFF2-40B4-BE49-F238E27FC236}">
                      <a16:creationId xmlns:a16="http://schemas.microsoft.com/office/drawing/2014/main" id="{DD290983-6211-F2A7-A7A5-9C45677B8FEB}"/>
                    </a:ext>
                  </a:extLst>
                </p:cNvPr>
                <p:cNvSpPr/>
                <p:nvPr/>
              </p:nvSpPr>
              <p:spPr>
                <a:xfrm>
                  <a:off x="516444" y="4651844"/>
                  <a:ext cx="8021956" cy="1710891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E9E7"/>
                </a:solidFill>
                <a:ln w="38100">
                  <a:noFill/>
                </a:ln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marL="571500" marR="0" lvl="0" indent="-571500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/>
                    <a:defRPr/>
                  </a:pPr>
                  <a:r>
                    <a:rPr kumimoji="1" lang="en-US" altLang="ja-JP" sz="3600" noProof="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ＭＳ Ｐゴシック" panose="020B0600070205080204" pitchFamily="34" charset="-128"/>
                      <a:cs typeface="Times New Roman" panose="02020603050405020304" pitchFamily="18" charset="0"/>
                    </a:rPr>
                    <a:t>AWS</a:t>
                  </a:r>
                  <a:r>
                    <a:rPr kumimoji="1" lang="ja-JP" altLang="en-US" sz="3600" noProof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ＭＳ Ｐゴシック" panose="020B0600070205080204" pitchFamily="34" charset="-128"/>
                      <a:cs typeface="Times New Roman" panose="02020603050405020304" pitchFamily="18" charset="0"/>
                    </a:rPr>
                    <a:t>と第三者の整合性の検証</a:t>
                  </a:r>
                  <a:endParaRPr kumimoji="1" lang="en-US" altLang="ja-JP" sz="3600" noProof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endParaRPr>
                </a:p>
                <a:p>
                  <a:pPr marL="571500" marR="0" lvl="0" indent="-571500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/>
                    <a:defRPr/>
                  </a:pPr>
                  <a:r>
                    <a:rPr kumimoji="1" lang="en-US" altLang="ja-JP" sz="3600" noProof="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ＭＳ Ｐゴシック" panose="020B0600070205080204" pitchFamily="34" charset="-128"/>
                      <a:cs typeface="Times New Roman" panose="02020603050405020304" pitchFamily="18" charset="0"/>
                    </a:rPr>
                    <a:t>AWS</a:t>
                  </a:r>
                  <a:r>
                    <a:rPr kumimoji="1" lang="ja-JP" altLang="en-US" sz="36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ＭＳ Ｐゴシック" panose="020B0600070205080204" pitchFamily="34" charset="-128"/>
                      <a:cs typeface="Times New Roman" panose="02020603050405020304" pitchFamily="18" charset="0"/>
                    </a:rPr>
                    <a:t>以上の精度を誇るツール</a:t>
                  </a:r>
                  <a:endParaRPr kumimoji="1" lang="en-US" altLang="ja-JP" sz="3600" noProof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5" name="テキスト ボックス 14">
                  <a:extLst>
                    <a:ext uri="{FF2B5EF4-FFF2-40B4-BE49-F238E27FC236}">
                      <a16:creationId xmlns:a16="http://schemas.microsoft.com/office/drawing/2014/main" id="{6B28EE8F-2112-25D9-6045-B653111B827C}"/>
                    </a:ext>
                  </a:extLst>
                </p:cNvPr>
                <p:cNvSpPr txBox="1"/>
                <p:nvPr/>
              </p:nvSpPr>
              <p:spPr>
                <a:xfrm>
                  <a:off x="516444" y="4023848"/>
                  <a:ext cx="8021956" cy="64633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FF4F4A"/>
                    </a:gs>
                    <a:gs pos="100000">
                      <a:srgbClr val="941100"/>
                    </a:gs>
                  </a:gsLst>
                  <a:lin ang="5400000" scaled="0"/>
                  <a:tileRect/>
                </a:gra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JP" altLang="en-US" sz="3600" b="1">
                      <a:solidFill>
                        <a:schemeClr val="bg1"/>
                      </a:solidFill>
                    </a:rPr>
                    <a:t>質疑応答</a:t>
                  </a:r>
                </a:p>
              </p:txBody>
            </p:sp>
          </p:grp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8A1FBFEF-610D-9B9E-6244-7FF7E965D938}"/>
                  </a:ext>
                </a:extLst>
              </p:cNvPr>
              <p:cNvGrpSpPr/>
              <p:nvPr/>
            </p:nvGrpSpPr>
            <p:grpSpPr>
              <a:xfrm>
                <a:off x="561020" y="1080945"/>
                <a:ext cx="8021956" cy="2348055"/>
                <a:chOff x="537394" y="1207680"/>
                <a:chExt cx="8021956" cy="2348055"/>
              </a:xfrm>
            </p:grpSpPr>
            <p:sp>
              <p:nvSpPr>
                <p:cNvPr id="18" name="テキスト ボックス 17">
                  <a:extLst>
                    <a:ext uri="{FF2B5EF4-FFF2-40B4-BE49-F238E27FC236}">
                      <a16:creationId xmlns:a16="http://schemas.microsoft.com/office/drawing/2014/main" id="{918B7726-049B-72B8-79FF-B521444231EF}"/>
                    </a:ext>
                  </a:extLst>
                </p:cNvPr>
                <p:cNvSpPr txBox="1"/>
                <p:nvPr/>
              </p:nvSpPr>
              <p:spPr>
                <a:xfrm>
                  <a:off x="537394" y="1207680"/>
                  <a:ext cx="8021956" cy="64633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96FF"/>
                    </a:gs>
                    <a:gs pos="100000">
                      <a:srgbClr val="0432FF"/>
                    </a:gs>
                  </a:gsLst>
                  <a:lin ang="5400000" scaled="0"/>
                  <a:tileRect/>
                </a:gra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JP" altLang="en-US" sz="3600" b="1">
                      <a:solidFill>
                        <a:schemeClr val="bg1"/>
                      </a:solidFill>
                    </a:rPr>
                    <a:t>反省点</a:t>
                  </a:r>
                </a:p>
              </p:txBody>
            </p:sp>
            <p:sp>
              <p:nvSpPr>
                <p:cNvPr id="24" name="角丸四角形 23">
                  <a:extLst>
                    <a:ext uri="{FF2B5EF4-FFF2-40B4-BE49-F238E27FC236}">
                      <a16:creationId xmlns:a16="http://schemas.microsoft.com/office/drawing/2014/main" id="{0F39D3ED-8513-A061-8E34-50938389FAE0}"/>
                    </a:ext>
                  </a:extLst>
                </p:cNvPr>
                <p:cNvSpPr/>
                <p:nvPr/>
              </p:nvSpPr>
              <p:spPr>
                <a:xfrm>
                  <a:off x="537394" y="1844844"/>
                  <a:ext cx="8021956" cy="1710891"/>
                </a:xfrm>
                <a:prstGeom prst="roundRect">
                  <a:avLst>
                    <a:gd name="adj" fmla="val 0"/>
                  </a:avLst>
                </a:prstGeom>
                <a:solidFill>
                  <a:srgbClr val="D4EFFA"/>
                </a:solidFill>
                <a:ln w="38100">
                  <a:noFill/>
                </a:ln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kumimoji="1" lang="ja-JP" altLang="en-US" sz="36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質疑応答で，答えられなかった．</a:t>
                  </a:r>
                  <a:endParaRPr kumimoji="1" lang="en-US" altLang="ja-JP" sz="36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r>
                    <a:rPr kumimoji="1" lang="ja-JP" altLang="en-US" sz="36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　　</a:t>
                  </a:r>
                  <a:r>
                    <a:rPr kumimoji="1" lang="en-US" altLang="ja-JP" sz="3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kumimoji="1" lang="ja-JP" altLang="en-US" sz="36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→</a:t>
                  </a:r>
                  <a:r>
                    <a:rPr kumimoji="1" lang="en-US" altLang="ja-JP" sz="3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kumimoji="1" lang="ja-JP" altLang="en-US" sz="36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質疑応答の練習が足りなかった．</a:t>
                  </a:r>
                  <a:endParaRPr kumimoji="1" lang="en-US" altLang="ja-JP" sz="36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86008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CC7E352-1643-F369-960C-AFE6E6958F0F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AF6AEEF-8886-4727-99FF-F54A830521B6}"/>
              </a:ext>
            </a:extLst>
          </p:cNvPr>
          <p:cNvSpPr txBox="1"/>
          <p:nvPr/>
        </p:nvSpPr>
        <p:spPr>
          <a:xfrm>
            <a:off x="546022" y="-11986"/>
            <a:ext cx="5092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ロボットの装飾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6C3F67BC-DFF0-AD92-D50F-027C15DA404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B7F2B823-595D-6929-0CB7-52BE35CAF2E2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517F4100-CDA3-383D-5311-CCEDD1F3E47B}"/>
              </a:ext>
            </a:extLst>
          </p:cNvPr>
          <p:cNvGrpSpPr>
            <a:grpSpLocks noChangeAspect="1"/>
          </p:cNvGrpSpPr>
          <p:nvPr/>
        </p:nvGrpSpPr>
        <p:grpSpPr>
          <a:xfrm>
            <a:off x="4255074" y="2101937"/>
            <a:ext cx="4752741" cy="3416342"/>
            <a:chOff x="5724232" y="1938893"/>
            <a:chExt cx="3419768" cy="2458181"/>
          </a:xfrm>
        </p:grpSpPr>
        <p:pic>
          <p:nvPicPr>
            <p:cNvPr id="4" name="図 3" descr="座る, ブラシ, テーブル, 猫 が含まれている画像&#10;&#10;自動的に生成された説明">
              <a:extLst>
                <a:ext uri="{FF2B5EF4-FFF2-40B4-BE49-F238E27FC236}">
                  <a16:creationId xmlns:a16="http://schemas.microsoft.com/office/drawing/2014/main" id="{714DDA9F-CA22-AA3A-C06F-C8436E614B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034" b="100000" l="0" r="97490">
                          <a14:foregroundMark x1="0" y1="78079" x2="10114" y2="90960"/>
                          <a14:foregroundMark x1="10190" y1="91073" x2="26008" y2="99887"/>
                          <a14:foregroundMark x1="45551" y1="50621" x2="26464" y2="99887"/>
                          <a14:foregroundMark x1="45627" y1="50621" x2="63574" y2="63390"/>
                          <a14:foregroundMark x1="63574" y1="63390" x2="72167" y2="86554"/>
                          <a14:foregroundMark x1="72167" y1="86554" x2="95894" y2="98757"/>
                          <a14:foregroundMark x1="95894" y1="98757" x2="82053" y2="38192"/>
                          <a14:foregroundMark x1="82053" y1="38192" x2="50342" y2="11525"/>
                          <a14:foregroundMark x1="50342" y1="11525" x2="15133" y2="14915"/>
                          <a14:foregroundMark x1="15133" y1="14915" x2="17490" y2="39548"/>
                          <a14:foregroundMark x1="17490" y1="39548" x2="1293" y2="46667"/>
                          <a14:foregroundMark x1="1217" y1="46667" x2="0" y2="51412"/>
                          <a14:foregroundMark x1="17567" y1="13333" x2="31635" y2="2034"/>
                          <a14:foregroundMark x1="31635" y1="2034" x2="41369" y2="15593"/>
                          <a14:foregroundMark x1="49962" y1="17175" x2="82890" y2="52655"/>
                          <a14:foregroundMark x1="82890" y1="52655" x2="91635" y2="71864"/>
                          <a14:foregroundMark x1="91635" y1="71864" x2="76578" y2="76384"/>
                          <a14:foregroundMark x1="76578" y1="76384" x2="34297" y2="34915"/>
                          <a14:foregroundMark x1="42510" y1="40452" x2="61673" y2="61243"/>
                          <a14:foregroundMark x1="61673" y1="61243" x2="45475" y2="60904"/>
                          <a14:foregroundMark x1="45475" y1="60904" x2="35285" y2="38192"/>
                          <a14:foregroundMark x1="35285" y1="38192" x2="54677" y2="41469"/>
                          <a14:foregroundMark x1="54677" y1="41469" x2="60000" y2="60904"/>
                          <a14:foregroundMark x1="92015" y1="65876" x2="92471" y2="90960"/>
                          <a14:foregroundMark x1="92471" y1="90960" x2="84183" y2="90734"/>
                          <a14:foregroundMark x1="93840" y1="63164" x2="98707" y2="85198"/>
                          <a14:foregroundMark x1="98631" y1="85198" x2="87909" y2="99887"/>
                          <a14:foregroundMark x1="82662" y1="89605" x2="85932" y2="99887"/>
                          <a14:foregroundMark x1="94981" y1="65311" x2="97567" y2="88814"/>
                          <a14:foregroundMark x1="97567" y1="88814" x2="91635" y2="99096"/>
                          <a14:foregroundMark x1="10875" y1="96836" x2="17262" y2="99887"/>
                          <a14:foregroundMark x1="30951" y1="91864" x2="31635" y2="9988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r="-1"/>
            <a:stretch/>
          </p:blipFill>
          <p:spPr>
            <a:xfrm>
              <a:off x="5724232" y="1938893"/>
              <a:ext cx="3419768" cy="2300807"/>
            </a:xfrm>
            <a:prstGeom prst="rect">
              <a:avLst/>
            </a:prstGeom>
          </p:spPr>
        </p:pic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0DBE5E30-4AC2-0243-B901-96BE3454E8A4}"/>
                </a:ext>
              </a:extLst>
            </p:cNvPr>
            <p:cNvSpPr/>
            <p:nvPr/>
          </p:nvSpPr>
          <p:spPr>
            <a:xfrm>
              <a:off x="5724232" y="2937336"/>
              <a:ext cx="1352283" cy="1459738"/>
            </a:xfrm>
            <a:custGeom>
              <a:avLst/>
              <a:gdLst>
                <a:gd name="connsiteX0" fmla="*/ 0 w 1209459"/>
                <a:gd name="connsiteY0" fmla="*/ 0 h 1140240"/>
                <a:gd name="connsiteX1" fmla="*/ 1209459 w 1209459"/>
                <a:gd name="connsiteY1" fmla="*/ 0 h 1140240"/>
                <a:gd name="connsiteX2" fmla="*/ 1209459 w 1209459"/>
                <a:gd name="connsiteY2" fmla="*/ 1140240 h 1140240"/>
                <a:gd name="connsiteX3" fmla="*/ 0 w 1209459"/>
                <a:gd name="connsiteY3" fmla="*/ 1140240 h 1140240"/>
                <a:gd name="connsiteX4" fmla="*/ 0 w 1209459"/>
                <a:gd name="connsiteY4" fmla="*/ 0 h 1140240"/>
                <a:gd name="connsiteX0" fmla="*/ 0 w 1209459"/>
                <a:gd name="connsiteY0" fmla="*/ 0 h 1140240"/>
                <a:gd name="connsiteX1" fmla="*/ 1197584 w 1209459"/>
                <a:gd name="connsiteY1" fmla="*/ 665018 h 1140240"/>
                <a:gd name="connsiteX2" fmla="*/ 1209459 w 1209459"/>
                <a:gd name="connsiteY2" fmla="*/ 1140240 h 1140240"/>
                <a:gd name="connsiteX3" fmla="*/ 0 w 1209459"/>
                <a:gd name="connsiteY3" fmla="*/ 1140240 h 1140240"/>
                <a:gd name="connsiteX4" fmla="*/ 0 w 1209459"/>
                <a:gd name="connsiteY4" fmla="*/ 0 h 1140240"/>
                <a:gd name="connsiteX0" fmla="*/ 0 w 1209459"/>
                <a:gd name="connsiteY0" fmla="*/ 0 h 1080864"/>
                <a:gd name="connsiteX1" fmla="*/ 1197584 w 1209459"/>
                <a:gd name="connsiteY1" fmla="*/ 605642 h 1080864"/>
                <a:gd name="connsiteX2" fmla="*/ 1209459 w 1209459"/>
                <a:gd name="connsiteY2" fmla="*/ 1080864 h 1080864"/>
                <a:gd name="connsiteX3" fmla="*/ 0 w 1209459"/>
                <a:gd name="connsiteY3" fmla="*/ 1080864 h 1080864"/>
                <a:gd name="connsiteX4" fmla="*/ 0 w 1209459"/>
                <a:gd name="connsiteY4" fmla="*/ 0 h 1080864"/>
                <a:gd name="connsiteX0" fmla="*/ 0 w 1209459"/>
                <a:gd name="connsiteY0" fmla="*/ 0 h 1140241"/>
                <a:gd name="connsiteX1" fmla="*/ 1197584 w 1209459"/>
                <a:gd name="connsiteY1" fmla="*/ 665019 h 1140241"/>
                <a:gd name="connsiteX2" fmla="*/ 1209459 w 1209459"/>
                <a:gd name="connsiteY2" fmla="*/ 1140241 h 1140241"/>
                <a:gd name="connsiteX3" fmla="*/ 0 w 1209459"/>
                <a:gd name="connsiteY3" fmla="*/ 1140241 h 1140241"/>
                <a:gd name="connsiteX4" fmla="*/ 0 w 1209459"/>
                <a:gd name="connsiteY4" fmla="*/ 0 h 1140241"/>
                <a:gd name="connsiteX0" fmla="*/ 0 w 1209459"/>
                <a:gd name="connsiteY0" fmla="*/ 0 h 1140241"/>
                <a:gd name="connsiteX1" fmla="*/ 1197584 w 1209459"/>
                <a:gd name="connsiteY1" fmla="*/ 629393 h 1140241"/>
                <a:gd name="connsiteX2" fmla="*/ 1209459 w 1209459"/>
                <a:gd name="connsiteY2" fmla="*/ 1140241 h 1140241"/>
                <a:gd name="connsiteX3" fmla="*/ 0 w 1209459"/>
                <a:gd name="connsiteY3" fmla="*/ 1140241 h 1140241"/>
                <a:gd name="connsiteX4" fmla="*/ 0 w 1209459"/>
                <a:gd name="connsiteY4" fmla="*/ 0 h 1140241"/>
                <a:gd name="connsiteX0" fmla="*/ 0 w 1221335"/>
                <a:gd name="connsiteY0" fmla="*/ 0 h 1140241"/>
                <a:gd name="connsiteX1" fmla="*/ 1221335 w 1221335"/>
                <a:gd name="connsiteY1" fmla="*/ 684839 h 1140241"/>
                <a:gd name="connsiteX2" fmla="*/ 1209459 w 1221335"/>
                <a:gd name="connsiteY2" fmla="*/ 1140241 h 1140241"/>
                <a:gd name="connsiteX3" fmla="*/ 0 w 1221335"/>
                <a:gd name="connsiteY3" fmla="*/ 1140241 h 1140241"/>
                <a:gd name="connsiteX4" fmla="*/ 0 w 1221335"/>
                <a:gd name="connsiteY4" fmla="*/ 0 h 1140241"/>
                <a:gd name="connsiteX0" fmla="*/ 0 w 1233210"/>
                <a:gd name="connsiteY0" fmla="*/ 0 h 1140241"/>
                <a:gd name="connsiteX1" fmla="*/ 1233210 w 1233210"/>
                <a:gd name="connsiteY1" fmla="*/ 751373 h 1140241"/>
                <a:gd name="connsiteX2" fmla="*/ 1209459 w 1233210"/>
                <a:gd name="connsiteY2" fmla="*/ 1140241 h 1140241"/>
                <a:gd name="connsiteX3" fmla="*/ 0 w 1233210"/>
                <a:gd name="connsiteY3" fmla="*/ 1140241 h 1140241"/>
                <a:gd name="connsiteX4" fmla="*/ 0 w 1233210"/>
                <a:gd name="connsiteY4" fmla="*/ 0 h 1140241"/>
                <a:gd name="connsiteX0" fmla="*/ 0 w 1209459"/>
                <a:gd name="connsiteY0" fmla="*/ 0 h 1140241"/>
                <a:gd name="connsiteX1" fmla="*/ 1185709 w 1209459"/>
                <a:gd name="connsiteY1" fmla="*/ 684839 h 1140241"/>
                <a:gd name="connsiteX2" fmla="*/ 1209459 w 1209459"/>
                <a:gd name="connsiteY2" fmla="*/ 1140241 h 1140241"/>
                <a:gd name="connsiteX3" fmla="*/ 0 w 1209459"/>
                <a:gd name="connsiteY3" fmla="*/ 1140241 h 1140241"/>
                <a:gd name="connsiteX4" fmla="*/ 0 w 1209459"/>
                <a:gd name="connsiteY4" fmla="*/ 0 h 1140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9459" h="1140241">
                  <a:moveTo>
                    <a:pt x="0" y="0"/>
                  </a:moveTo>
                  <a:lnTo>
                    <a:pt x="1185709" y="684839"/>
                  </a:lnTo>
                  <a:lnTo>
                    <a:pt x="1209459" y="1140241"/>
                  </a:lnTo>
                  <a:lnTo>
                    <a:pt x="0" y="1140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" name="スライド番号プレースホルダー 12">
            <a:extLst>
              <a:ext uri="{FF2B5EF4-FFF2-40B4-BE49-F238E27FC236}">
                <a16:creationId xmlns:a16="http://schemas.microsoft.com/office/drawing/2014/main" id="{CBEDF202-80F1-AE77-7279-DA03414029A2}"/>
              </a:ext>
            </a:extLst>
          </p:cNvPr>
          <p:cNvSpPr txBox="1">
            <a:spLocks/>
          </p:cNvSpPr>
          <p:nvPr/>
        </p:nvSpPr>
        <p:spPr>
          <a:xfrm>
            <a:off x="6658671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dirty="0"/>
              <a:t>4</a:t>
            </a:r>
          </a:p>
        </p:txBody>
      </p:sp>
      <p:pic>
        <p:nvPicPr>
          <p:cNvPr id="11" name="図 10" descr="電子機器, 屋内, カメラ, 小さい が含まれている画像&#10;&#10;自動的に生成された説明">
            <a:extLst>
              <a:ext uri="{FF2B5EF4-FFF2-40B4-BE49-F238E27FC236}">
                <a16:creationId xmlns:a16="http://schemas.microsoft.com/office/drawing/2014/main" id="{A28228C3-3802-340E-4387-35D4BD64D5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81" y="2618849"/>
            <a:ext cx="3711434" cy="2382518"/>
          </a:xfrm>
          <a:prstGeom prst="rect">
            <a:avLst/>
          </a:prstGeom>
        </p:spPr>
      </p:pic>
      <p:sp>
        <p:nvSpPr>
          <p:cNvPr id="19" name="下矢印 18">
            <a:extLst>
              <a:ext uri="{FF2B5EF4-FFF2-40B4-BE49-F238E27FC236}">
                <a16:creationId xmlns:a16="http://schemas.microsoft.com/office/drawing/2014/main" id="{B3C1C7DC-44B3-4CD8-C94D-F81B25B59554}"/>
              </a:ext>
            </a:extLst>
          </p:cNvPr>
          <p:cNvSpPr/>
          <p:nvPr/>
        </p:nvSpPr>
        <p:spPr>
          <a:xfrm rot="16200000">
            <a:off x="2797736" y="3626869"/>
            <a:ext cx="2382518" cy="366479"/>
          </a:xfrm>
          <a:prstGeom prst="downArrow">
            <a:avLst>
              <a:gd name="adj1" fmla="val 100000"/>
              <a:gd name="adj2" fmla="val 10806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3C908831-D2C7-710A-3E93-752A5103C9B0}"/>
              </a:ext>
            </a:extLst>
          </p:cNvPr>
          <p:cNvSpPr txBox="1"/>
          <p:nvPr/>
        </p:nvSpPr>
        <p:spPr>
          <a:xfrm>
            <a:off x="147666" y="130870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装飾前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1FA0FB2C-423D-6070-631B-BCDAA369B2CB}"/>
              </a:ext>
            </a:extLst>
          </p:cNvPr>
          <p:cNvSpPr txBox="1"/>
          <p:nvPr/>
        </p:nvSpPr>
        <p:spPr>
          <a:xfrm>
            <a:off x="4571999" y="130499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装飾後</a:t>
            </a:r>
          </a:p>
        </p:txBody>
      </p:sp>
    </p:spTree>
    <p:extLst>
      <p:ext uri="{BB962C8B-B14F-4D97-AF65-F5344CB8AC3E}">
        <p14:creationId xmlns:p14="http://schemas.microsoft.com/office/powerpoint/2010/main" val="368491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G_0865">
            <a:hlinkClick r:id="" action="ppaction://media"/>
            <a:extLst>
              <a:ext uri="{FF2B5EF4-FFF2-40B4-BE49-F238E27FC236}">
                <a16:creationId xmlns:a16="http://schemas.microsoft.com/office/drawing/2014/main" id="{CDABCDDE-DC56-6CE2-5F37-4B476F068E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5"/>
          <a:srcRect l="11635" t="18443" r="20391" b="23333"/>
          <a:stretch/>
        </p:blipFill>
        <p:spPr>
          <a:xfrm rot="10800000">
            <a:off x="6358786" y="3034815"/>
            <a:ext cx="2510624" cy="3823185"/>
          </a:xfrm>
          <a:prstGeom prst="rect">
            <a:avLst/>
          </a:prstGeom>
        </p:spPr>
      </p:pic>
      <p:pic>
        <p:nvPicPr>
          <p:cNvPr id="2" name="ムービー（2022-11-28 16.19）">
            <a:hlinkClick r:id="" action="ppaction://media"/>
            <a:extLst>
              <a:ext uri="{FF2B5EF4-FFF2-40B4-BE49-F238E27FC236}">
                <a16:creationId xmlns:a16="http://schemas.microsoft.com/office/drawing/2014/main" id="{60366648-D043-8839-169A-34A35D85E8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6"/>
          <a:srcRect l="14776" r="13765"/>
          <a:stretch>
            <a:fillRect/>
          </a:stretch>
        </p:blipFill>
        <p:spPr>
          <a:xfrm>
            <a:off x="510052" y="1102847"/>
            <a:ext cx="2039701" cy="1902888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1" y="-11986"/>
            <a:ext cx="6112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感情に基づいた動作の制御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G_0865">
            <a:hlinkClick r:id="" action="ppaction://media"/>
            <a:extLst>
              <a:ext uri="{FF2B5EF4-FFF2-40B4-BE49-F238E27FC236}">
                <a16:creationId xmlns:a16="http://schemas.microsoft.com/office/drawing/2014/main" id="{EB76BD68-66F1-15D1-FF05-925ACEE429FA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5"/>
          <a:srcRect l="11635" t="18443" r="20391" b="23333"/>
          <a:stretch/>
        </p:blipFill>
        <p:spPr>
          <a:xfrm rot="10800000">
            <a:off x="274590" y="3034815"/>
            <a:ext cx="2510624" cy="3823185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08F4E0D-F968-0DAF-84DD-B4C135B61589}"/>
              </a:ext>
            </a:extLst>
          </p:cNvPr>
          <p:cNvSpPr txBox="1"/>
          <p:nvPr/>
        </p:nvSpPr>
        <p:spPr>
          <a:xfrm>
            <a:off x="731446" y="565874"/>
            <a:ext cx="1596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HAPPY</a:t>
            </a:r>
            <a:endParaRPr kumimoji="1" lang="ja-JP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ムービー（2022-11-28 16.19）">
            <a:hlinkClick r:id="" action="ppaction://media"/>
            <a:extLst>
              <a:ext uri="{FF2B5EF4-FFF2-40B4-BE49-F238E27FC236}">
                <a16:creationId xmlns:a16="http://schemas.microsoft.com/office/drawing/2014/main" id="{6D4A2F69-00EC-2C51-B974-C313B0330133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17"/>
          <a:srcRect l="14776" r="13765"/>
          <a:stretch>
            <a:fillRect/>
          </a:stretch>
        </p:blipFill>
        <p:spPr>
          <a:xfrm>
            <a:off x="3552149" y="1102847"/>
            <a:ext cx="2039701" cy="1902888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A36C8A7-3B62-F47F-5D6A-F4084E999A92}"/>
              </a:ext>
            </a:extLst>
          </p:cNvPr>
          <p:cNvSpPr txBox="1"/>
          <p:nvPr/>
        </p:nvSpPr>
        <p:spPr>
          <a:xfrm>
            <a:off x="3316688" y="544513"/>
            <a:ext cx="25106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SURPRISED</a:t>
            </a:r>
            <a:endParaRPr kumimoji="1" lang="ja-JP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ムービー（2022-11-28 16.19）">
            <a:hlinkClick r:id="" action="ppaction://media"/>
            <a:extLst>
              <a:ext uri="{FF2B5EF4-FFF2-40B4-BE49-F238E27FC236}">
                <a16:creationId xmlns:a16="http://schemas.microsoft.com/office/drawing/2014/main" id="{5A619531-1FA9-4B6B-AE99-00F2BEE3AC5D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 rotWithShape="1">
          <a:blip r:embed="rId18"/>
          <a:srcRect l="14776" r="13765"/>
          <a:stretch>
            <a:fillRect/>
          </a:stretch>
        </p:blipFill>
        <p:spPr>
          <a:xfrm>
            <a:off x="6594247" y="1102847"/>
            <a:ext cx="2039701" cy="1902888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C9E51690-C01B-F3DA-37DE-975A445D5111}"/>
              </a:ext>
            </a:extLst>
          </p:cNvPr>
          <p:cNvSpPr txBox="1"/>
          <p:nvPr/>
        </p:nvSpPr>
        <p:spPr>
          <a:xfrm>
            <a:off x="7111397" y="529097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SAD</a:t>
            </a:r>
            <a:endParaRPr kumimoji="1" lang="ja-JP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1E70BE55-B446-7D4B-B56C-233714DA090B}"/>
              </a:ext>
            </a:extLst>
          </p:cNvPr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08850" y="3099139"/>
            <a:ext cx="749171" cy="1002325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66F6D448-C8E7-DC44-B036-315B07058D0A}"/>
              </a:ext>
            </a:extLst>
          </p:cNvPr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90627" y="3076251"/>
            <a:ext cx="749171" cy="1002325"/>
          </a:xfrm>
          <a:prstGeom prst="rect">
            <a:avLst/>
          </a:prstGeom>
        </p:spPr>
      </p:pic>
      <p:pic>
        <p:nvPicPr>
          <p:cNvPr id="28" name="calm_75dXEc.mp4">
            <a:hlinkClick r:id="" action="ppaction://media"/>
            <a:extLst>
              <a:ext uri="{FF2B5EF4-FFF2-40B4-BE49-F238E27FC236}">
                <a16:creationId xmlns:a16="http://schemas.microsoft.com/office/drawing/2014/main" id="{AD7C30F5-E8F7-BD46-A403-FA7A5CAD990F}"/>
              </a:ext>
            </a:extLst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 rotWithShape="1">
          <a:blip r:embed="rId21"/>
          <a:srcRect l="19194" t="22247" r="24026" b="57774"/>
          <a:stretch/>
        </p:blipFill>
        <p:spPr>
          <a:xfrm rot="5400000">
            <a:off x="2726954" y="3757643"/>
            <a:ext cx="3823186" cy="2377530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36BD375D-D035-BF4F-9E54-3A573AB5484A}"/>
              </a:ext>
            </a:extLst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1095" y="3099139"/>
            <a:ext cx="740817" cy="1002325"/>
          </a:xfrm>
          <a:prstGeom prst="rect">
            <a:avLst/>
          </a:prstGeom>
        </p:spPr>
      </p:pic>
      <p:sp>
        <p:nvSpPr>
          <p:cNvPr id="21" name="スライド番号プレースホルダー 20">
            <a:extLst>
              <a:ext uri="{FF2B5EF4-FFF2-40B4-BE49-F238E27FC236}">
                <a16:creationId xmlns:a16="http://schemas.microsoft.com/office/drawing/2014/main" id="{4920F406-AD14-5B8D-C7DF-9710D3AD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5161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1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219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219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368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81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video>
              <p:cMediaNode mute="1">
                <p:cTn id="21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  <p:video>
              <p:cMediaNode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1" y="-11986"/>
            <a:ext cx="5483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モータ制御方法の模索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スライド番号プレースホルダー 20">
            <a:extLst>
              <a:ext uri="{FF2B5EF4-FFF2-40B4-BE49-F238E27FC236}">
                <a16:creationId xmlns:a16="http://schemas.microsoft.com/office/drawing/2014/main" id="{4920F406-AD14-5B8D-C7DF-9710D3AD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046498C-75C8-7F72-3215-A2DDFE63FFF0}"/>
              </a:ext>
            </a:extLst>
          </p:cNvPr>
          <p:cNvSpPr txBox="1"/>
          <p:nvPr/>
        </p:nvSpPr>
        <p:spPr>
          <a:xfrm>
            <a:off x="1207292" y="3852351"/>
            <a:ext cx="5796780" cy="27699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通信方法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ソケット通信に変更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シリアル通信に変更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動作の簡略化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上下動作のみ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など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)</a:t>
            </a:r>
          </a:p>
          <a:p>
            <a:endParaRPr kumimoji="1" lang="en-US" altLang="ja-JP" sz="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AWS 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モータ動作終了後，感情推定を再開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別ツールに変更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7F090D2C-1DCC-5E3E-3245-11FF11B43355}"/>
              </a:ext>
            </a:extLst>
          </p:cNvPr>
          <p:cNvGrpSpPr/>
          <p:nvPr/>
        </p:nvGrpSpPr>
        <p:grpSpPr>
          <a:xfrm>
            <a:off x="643680" y="686864"/>
            <a:ext cx="7856638" cy="2466086"/>
            <a:chOff x="643680" y="928405"/>
            <a:chExt cx="7856638" cy="2466086"/>
          </a:xfrm>
        </p:grpSpPr>
        <p:sp>
          <p:nvSpPr>
            <p:cNvPr id="2" name="テキスト ボックス 1">
              <a:extLst>
                <a:ext uri="{FF2B5EF4-FFF2-40B4-BE49-F238E27FC236}">
                  <a16:creationId xmlns:a16="http://schemas.microsoft.com/office/drawing/2014/main" id="{42EB3A3E-3175-651A-2E1B-F5924DE52832}"/>
                </a:ext>
              </a:extLst>
            </p:cNvPr>
            <p:cNvSpPr txBox="1"/>
            <p:nvPr/>
          </p:nvSpPr>
          <p:spPr>
            <a:xfrm>
              <a:off x="1207292" y="1507033"/>
              <a:ext cx="67294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</a:t>
              </a:r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秒程，遅延が発生．</a:t>
              </a:r>
              <a:endPara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</a:t>
              </a:r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→</a:t>
              </a:r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処理が停滞している．</a:t>
              </a:r>
              <a:endPara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FA325D4E-D056-F8DF-FB5F-8FBD8C5C0565}"/>
                </a:ext>
              </a:extLst>
            </p:cNvPr>
            <p:cNvSpPr/>
            <p:nvPr/>
          </p:nvSpPr>
          <p:spPr>
            <a:xfrm>
              <a:off x="643680" y="1190014"/>
              <a:ext cx="7856638" cy="2204477"/>
            </a:xfrm>
            <a:prstGeom prst="rect">
              <a:avLst/>
            </a:prstGeom>
            <a:noFill/>
            <a:ln w="38100">
              <a:solidFill>
                <a:srgbClr val="FF7E79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F63321D1-6F2C-19FC-76C1-A51F4BAE56BB}"/>
                </a:ext>
              </a:extLst>
            </p:cNvPr>
            <p:cNvSpPr txBox="1"/>
            <p:nvPr/>
          </p:nvSpPr>
          <p:spPr>
            <a:xfrm>
              <a:off x="856033" y="928405"/>
              <a:ext cx="1024525" cy="523220"/>
            </a:xfrm>
            <a:prstGeom prst="rect">
              <a:avLst/>
            </a:prstGeom>
            <a:solidFill>
              <a:schemeClr val="bg1"/>
            </a:solidFill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800">
                  <a:solidFill>
                    <a:srgbClr val="9411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問題</a:t>
              </a:r>
              <a:endParaRPr kumimoji="1" lang="en-US" altLang="ja-JP" sz="2800" dirty="0">
                <a:solidFill>
                  <a:srgbClr val="9411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6F5B0015-5764-7479-78F3-31C0D841532C}"/>
                </a:ext>
              </a:extLst>
            </p:cNvPr>
            <p:cNvGrpSpPr/>
            <p:nvPr/>
          </p:nvGrpSpPr>
          <p:grpSpPr>
            <a:xfrm>
              <a:off x="1368292" y="2462451"/>
              <a:ext cx="6407409" cy="678270"/>
              <a:chOff x="1368295" y="2384747"/>
              <a:chExt cx="6407409" cy="678270"/>
            </a:xfrm>
          </p:grpSpPr>
          <p:sp>
            <p:nvSpPr>
              <p:cNvPr id="15" name="下矢印 14">
                <a:extLst>
                  <a:ext uri="{FF2B5EF4-FFF2-40B4-BE49-F238E27FC236}">
                    <a16:creationId xmlns:a16="http://schemas.microsoft.com/office/drawing/2014/main" id="{0E44835A-3535-E4E1-016E-F24172FEB398}"/>
                  </a:ext>
                </a:extLst>
              </p:cNvPr>
              <p:cNvSpPr/>
              <p:nvPr/>
            </p:nvSpPr>
            <p:spPr>
              <a:xfrm rot="16200000">
                <a:off x="4232864" y="2357407"/>
                <a:ext cx="678269" cy="732950"/>
              </a:xfrm>
              <a:prstGeom prst="downArrow">
                <a:avLst>
                  <a:gd name="adj1" fmla="val 100000"/>
                  <a:gd name="adj2" fmla="val 108062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6" name="角丸四角形 15">
                <a:extLst>
                  <a:ext uri="{FF2B5EF4-FFF2-40B4-BE49-F238E27FC236}">
                    <a16:creationId xmlns:a16="http://schemas.microsoft.com/office/drawing/2014/main" id="{2AD9AF41-7B2F-4D61-D035-FA96F789AFDC}"/>
                  </a:ext>
                </a:extLst>
              </p:cNvPr>
              <p:cNvSpPr/>
              <p:nvPr/>
            </p:nvSpPr>
            <p:spPr>
              <a:xfrm>
                <a:off x="1368295" y="2384748"/>
                <a:ext cx="2180465" cy="678269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rPr>
                  <a:t>感情推定</a:t>
                </a:r>
              </a:p>
            </p:txBody>
          </p:sp>
          <p:sp>
            <p:nvSpPr>
              <p:cNvPr id="18" name="角丸四角形 17">
                <a:extLst>
                  <a:ext uri="{FF2B5EF4-FFF2-40B4-BE49-F238E27FC236}">
                    <a16:creationId xmlns:a16="http://schemas.microsoft.com/office/drawing/2014/main" id="{6763FEE6-CBE5-66A6-E81E-AB45ED482672}"/>
                  </a:ext>
                </a:extLst>
              </p:cNvPr>
              <p:cNvSpPr/>
              <p:nvPr/>
            </p:nvSpPr>
            <p:spPr>
              <a:xfrm>
                <a:off x="5595239" y="2384748"/>
                <a:ext cx="2180465" cy="678269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800">
                    <a:solidFill>
                      <a:schemeClr val="tx2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rPr>
                  <a:t>モータ動作</a:t>
                </a:r>
                <a:endParaRPr kumimoji="1" lang="ja-JP" altLang="en-US" sz="2800" b="0" i="0" u="none" strike="noStrike" kern="1200" cap="none" spc="0" normalizeH="0" baseline="30000" noProof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769A3C90-A2DB-3A72-2477-419E97587A37}"/>
              </a:ext>
            </a:extLst>
          </p:cNvPr>
          <p:cNvSpPr/>
          <p:nvPr/>
        </p:nvSpPr>
        <p:spPr>
          <a:xfrm>
            <a:off x="643680" y="3590739"/>
            <a:ext cx="7856638" cy="3086105"/>
          </a:xfrm>
          <a:prstGeom prst="rect">
            <a:avLst/>
          </a:prstGeom>
          <a:noFill/>
          <a:ln w="38100">
            <a:solidFill>
              <a:srgbClr val="0096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F8D7EDE0-34DC-A2A2-6F66-D7309842615F}"/>
              </a:ext>
            </a:extLst>
          </p:cNvPr>
          <p:cNvSpPr txBox="1"/>
          <p:nvPr/>
        </p:nvSpPr>
        <p:spPr>
          <a:xfrm>
            <a:off x="856032" y="3329131"/>
            <a:ext cx="1645627" cy="523220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>
                <a:solidFill>
                  <a:srgbClr val="01189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解決方法</a:t>
            </a:r>
            <a:endParaRPr kumimoji="1" lang="en-US" altLang="ja-JP" sz="2800" dirty="0">
              <a:solidFill>
                <a:srgbClr val="01189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994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1" y="-11986"/>
            <a:ext cx="5483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ソケット通信に変更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スライド番号プレースホルダー 20">
            <a:extLst>
              <a:ext uri="{FF2B5EF4-FFF2-40B4-BE49-F238E27FC236}">
                <a16:creationId xmlns:a16="http://schemas.microsoft.com/office/drawing/2014/main" id="{4920F406-AD14-5B8D-C7DF-9710D3AD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7</a:t>
            </a:fld>
            <a:endParaRPr kumimoji="1" lang="ja-JP" altLang="en-US"/>
          </a:p>
        </p:txBody>
      </p:sp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F5A96DA9-C7A7-EC37-942B-FA01B5D3C910}"/>
              </a:ext>
            </a:extLst>
          </p:cNvPr>
          <p:cNvGrpSpPr/>
          <p:nvPr/>
        </p:nvGrpSpPr>
        <p:grpSpPr>
          <a:xfrm>
            <a:off x="1014760" y="1003513"/>
            <a:ext cx="2102001" cy="2588767"/>
            <a:chOff x="1014760" y="1253017"/>
            <a:chExt cx="2102001" cy="2588767"/>
          </a:xfrm>
        </p:grpSpPr>
        <p:pic>
          <p:nvPicPr>
            <p:cNvPr id="8" name="グラフィックス 7" descr="ドキュメント 枠線">
              <a:extLst>
                <a:ext uri="{FF2B5EF4-FFF2-40B4-BE49-F238E27FC236}">
                  <a16:creationId xmlns:a16="http://schemas.microsoft.com/office/drawing/2014/main" id="{4904E0F5-277D-B705-0837-0BA8B9307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14760" y="1253017"/>
              <a:ext cx="2102001" cy="2102001"/>
            </a:xfrm>
            <a:prstGeom prst="rect">
              <a:avLst/>
            </a:prstGeom>
          </p:spPr>
        </p:pic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B45513F7-41B6-960A-5CE4-FF78904E1F7D}"/>
                </a:ext>
              </a:extLst>
            </p:cNvPr>
            <p:cNvSpPr txBox="1"/>
            <p:nvPr/>
          </p:nvSpPr>
          <p:spPr>
            <a:xfrm>
              <a:off x="1613521" y="3380119"/>
              <a:ext cx="9044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AWS</a:t>
              </a:r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E98FD599-201C-C8F8-C2AF-BD54FCECBFEA}"/>
              </a:ext>
            </a:extLst>
          </p:cNvPr>
          <p:cNvGrpSpPr/>
          <p:nvPr/>
        </p:nvGrpSpPr>
        <p:grpSpPr>
          <a:xfrm>
            <a:off x="6027239" y="999331"/>
            <a:ext cx="2102001" cy="2597130"/>
            <a:chOff x="6027239" y="1244655"/>
            <a:chExt cx="2102001" cy="2597130"/>
          </a:xfrm>
        </p:grpSpPr>
        <p:pic>
          <p:nvPicPr>
            <p:cNvPr id="10" name="グラフィックス 9" descr="ドキュメント 枠線">
              <a:extLst>
                <a:ext uri="{FF2B5EF4-FFF2-40B4-BE49-F238E27FC236}">
                  <a16:creationId xmlns:a16="http://schemas.microsoft.com/office/drawing/2014/main" id="{E9A309D8-0F89-ABAD-1DFC-DAA7B91FC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027239" y="1244655"/>
              <a:ext cx="2102001" cy="2102001"/>
            </a:xfrm>
            <a:prstGeom prst="rect">
              <a:avLst/>
            </a:prstGeom>
          </p:spPr>
        </p:pic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36ED3256-A99D-35EF-AFB1-395E70E2007B}"/>
                </a:ext>
              </a:extLst>
            </p:cNvPr>
            <p:cNvSpPr txBox="1"/>
            <p:nvPr/>
          </p:nvSpPr>
          <p:spPr>
            <a:xfrm>
              <a:off x="6118681" y="3380120"/>
              <a:ext cx="19191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Keigan</a:t>
              </a:r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Motor</a:t>
              </a:r>
            </a:p>
          </p:txBody>
        </p:sp>
      </p:grpSp>
      <p:sp>
        <p:nvSpPr>
          <p:cNvPr id="29" name="下矢印 28">
            <a:extLst>
              <a:ext uri="{FF2B5EF4-FFF2-40B4-BE49-F238E27FC236}">
                <a16:creationId xmlns:a16="http://schemas.microsoft.com/office/drawing/2014/main" id="{5091A575-143D-7BBF-05C6-39EAE380BCC3}"/>
              </a:ext>
            </a:extLst>
          </p:cNvPr>
          <p:cNvSpPr/>
          <p:nvPr/>
        </p:nvSpPr>
        <p:spPr>
          <a:xfrm rot="16200000">
            <a:off x="4126640" y="796936"/>
            <a:ext cx="982162" cy="3001921"/>
          </a:xfrm>
          <a:prstGeom prst="downArrow">
            <a:avLst>
              <a:gd name="adj1" fmla="val 60542"/>
              <a:gd name="adj2" fmla="val 55835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角丸四角形 1">
            <a:extLst>
              <a:ext uri="{FF2B5EF4-FFF2-40B4-BE49-F238E27FC236}">
                <a16:creationId xmlns:a16="http://schemas.microsoft.com/office/drawing/2014/main" id="{F2C73CF5-297A-AE4A-DD98-00AC837997A3}"/>
              </a:ext>
            </a:extLst>
          </p:cNvPr>
          <p:cNvSpPr/>
          <p:nvPr/>
        </p:nvSpPr>
        <p:spPr>
          <a:xfrm>
            <a:off x="4047892" y="1003513"/>
            <a:ext cx="1048215" cy="258876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3200"/>
              <a:t>推</a:t>
            </a:r>
            <a:endParaRPr kumimoji="1" lang="en-US" altLang="ja-JP" sz="3200" dirty="0"/>
          </a:p>
          <a:p>
            <a:pPr algn="ctr"/>
            <a:r>
              <a:rPr kumimoji="1" lang="ja-JP" altLang="en-US" sz="3200"/>
              <a:t>定</a:t>
            </a:r>
            <a:endParaRPr kumimoji="1" lang="en-US" altLang="ja-JP" sz="3200" dirty="0"/>
          </a:p>
          <a:p>
            <a:pPr algn="ctr"/>
            <a:r>
              <a:rPr kumimoji="1" lang="ja-JP" altLang="en-US" sz="3200"/>
              <a:t>結</a:t>
            </a:r>
            <a:endParaRPr kumimoji="1" lang="en-US" altLang="ja-JP" sz="3200" dirty="0"/>
          </a:p>
          <a:p>
            <a:pPr algn="ctr"/>
            <a:r>
              <a:rPr kumimoji="1" lang="ja-JP" altLang="en-US" sz="3200"/>
              <a:t>果</a:t>
            </a:r>
          </a:p>
        </p:txBody>
      </p: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ACCB6612-060A-00A8-C7EC-9684F93FA0FC}"/>
              </a:ext>
            </a:extLst>
          </p:cNvPr>
          <p:cNvGrpSpPr/>
          <p:nvPr/>
        </p:nvGrpSpPr>
        <p:grpSpPr>
          <a:xfrm>
            <a:off x="195301" y="3737570"/>
            <a:ext cx="3672664" cy="2835017"/>
            <a:chOff x="195301" y="3960590"/>
            <a:chExt cx="3672664" cy="2835017"/>
          </a:xfrm>
        </p:grpSpPr>
        <p:sp>
          <p:nvSpPr>
            <p:cNvPr id="6" name="平行四辺形 5">
              <a:extLst>
                <a:ext uri="{FF2B5EF4-FFF2-40B4-BE49-F238E27FC236}">
                  <a16:creationId xmlns:a16="http://schemas.microsoft.com/office/drawing/2014/main" id="{CCB29002-0572-4177-1A93-6541125E789D}"/>
                </a:ext>
              </a:extLst>
            </p:cNvPr>
            <p:cNvSpPr/>
            <p:nvPr/>
          </p:nvSpPr>
          <p:spPr>
            <a:xfrm>
              <a:off x="195301" y="3960590"/>
              <a:ext cx="3672664" cy="741755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381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latin typeface="Times New Roman" panose="02020603050405020304" pitchFamily="18" charset="0"/>
                  <a:cs typeface="Times New Roman" panose="02020603050405020304" pitchFamily="18" charset="0"/>
                </a:rPr>
                <a:t>感情推定</a:t>
              </a:r>
              <a:r>
                <a:rPr kumimoji="1" lang="en-US" altLang="ja-JP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5[fps]</a:t>
              </a:r>
              <a:endPara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平行四辺形 12">
              <a:extLst>
                <a:ext uri="{FF2B5EF4-FFF2-40B4-BE49-F238E27FC236}">
                  <a16:creationId xmlns:a16="http://schemas.microsoft.com/office/drawing/2014/main" id="{B951D1D2-D5DC-463D-1441-AF9240117177}"/>
                </a:ext>
              </a:extLst>
            </p:cNvPr>
            <p:cNvSpPr/>
            <p:nvPr/>
          </p:nvSpPr>
          <p:spPr>
            <a:xfrm>
              <a:off x="195301" y="5007222"/>
              <a:ext cx="3672664" cy="741755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381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latin typeface="Times New Roman" panose="02020603050405020304" pitchFamily="18" charset="0"/>
                  <a:cs typeface="Times New Roman" panose="02020603050405020304" pitchFamily="18" charset="0"/>
                </a:rPr>
                <a:t>割合計算</a:t>
              </a:r>
              <a:r>
                <a:rPr kumimoji="1" lang="en-US" altLang="ja-JP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ja-JP" altLang="en-US" sz="2800">
                  <a:latin typeface="Times New Roman" panose="02020603050405020304" pitchFamily="18" charset="0"/>
                  <a:cs typeface="Times New Roman" panose="02020603050405020304" pitchFamily="18" charset="0"/>
                </a:rPr>
                <a:t>毎秒</a:t>
              </a:r>
            </a:p>
          </p:txBody>
        </p:sp>
        <p:sp>
          <p:nvSpPr>
            <p:cNvPr id="15" name="下矢印 14">
              <a:extLst>
                <a:ext uri="{FF2B5EF4-FFF2-40B4-BE49-F238E27FC236}">
                  <a16:creationId xmlns:a16="http://schemas.microsoft.com/office/drawing/2014/main" id="{31BEEAAA-AEE7-A65D-1A1C-3F8CA66BFECD}"/>
                </a:ext>
              </a:extLst>
            </p:cNvPr>
            <p:cNvSpPr/>
            <p:nvPr/>
          </p:nvSpPr>
          <p:spPr>
            <a:xfrm>
              <a:off x="1066958" y="4768371"/>
              <a:ext cx="1929351" cy="172825"/>
            </a:xfrm>
            <a:prstGeom prst="downArrow">
              <a:avLst>
                <a:gd name="adj1" fmla="val 100000"/>
                <a:gd name="adj2" fmla="val 108062"/>
              </a:avLst>
            </a:prstGeom>
            <a:solidFill>
              <a:schemeClr val="tx2"/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800"/>
            </a:p>
          </p:txBody>
        </p:sp>
        <p:sp>
          <p:nvSpPr>
            <p:cNvPr id="23" name="平行四辺形 22">
              <a:extLst>
                <a:ext uri="{FF2B5EF4-FFF2-40B4-BE49-F238E27FC236}">
                  <a16:creationId xmlns:a16="http://schemas.microsoft.com/office/drawing/2014/main" id="{D583D65F-35B8-4CCF-2F2B-96FB66428A62}"/>
                </a:ext>
              </a:extLst>
            </p:cNvPr>
            <p:cNvSpPr/>
            <p:nvPr/>
          </p:nvSpPr>
          <p:spPr>
            <a:xfrm>
              <a:off x="195301" y="6053852"/>
              <a:ext cx="3672664" cy="741755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381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latin typeface="Times New Roman" panose="02020603050405020304" pitchFamily="18" charset="0"/>
                  <a:cs typeface="Times New Roman" panose="02020603050405020304" pitchFamily="18" charset="0"/>
                </a:rPr>
                <a:t>結果送信</a:t>
              </a:r>
              <a:r>
                <a:rPr kumimoji="1" lang="en-US" altLang="ja-JP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5[fps]</a:t>
              </a:r>
              <a:endPara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下矢印 26">
              <a:extLst>
                <a:ext uri="{FF2B5EF4-FFF2-40B4-BE49-F238E27FC236}">
                  <a16:creationId xmlns:a16="http://schemas.microsoft.com/office/drawing/2014/main" id="{37636FF8-1A56-0C13-2233-6CED40B00613}"/>
                </a:ext>
              </a:extLst>
            </p:cNvPr>
            <p:cNvSpPr/>
            <p:nvPr/>
          </p:nvSpPr>
          <p:spPr>
            <a:xfrm>
              <a:off x="1066958" y="5815003"/>
              <a:ext cx="1929351" cy="172825"/>
            </a:xfrm>
            <a:prstGeom prst="downArrow">
              <a:avLst>
                <a:gd name="adj1" fmla="val 100000"/>
                <a:gd name="adj2" fmla="val 108062"/>
              </a:avLst>
            </a:prstGeom>
            <a:solidFill>
              <a:schemeClr val="tx2"/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800"/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C31B6C4B-96E4-2E0E-9A4D-68B073F9913F}"/>
              </a:ext>
            </a:extLst>
          </p:cNvPr>
          <p:cNvGrpSpPr/>
          <p:nvPr/>
        </p:nvGrpSpPr>
        <p:grpSpPr>
          <a:xfrm>
            <a:off x="5276037" y="3733946"/>
            <a:ext cx="3672664" cy="2835017"/>
            <a:chOff x="195301" y="3960590"/>
            <a:chExt cx="3672664" cy="2835017"/>
          </a:xfrm>
        </p:grpSpPr>
        <p:sp>
          <p:nvSpPr>
            <p:cNvPr id="33" name="平行四辺形 32">
              <a:extLst>
                <a:ext uri="{FF2B5EF4-FFF2-40B4-BE49-F238E27FC236}">
                  <a16:creationId xmlns:a16="http://schemas.microsoft.com/office/drawing/2014/main" id="{90E5BC8A-CCBB-84EF-BD99-D1AF71FB0972}"/>
                </a:ext>
              </a:extLst>
            </p:cNvPr>
            <p:cNvSpPr/>
            <p:nvPr/>
          </p:nvSpPr>
          <p:spPr>
            <a:xfrm>
              <a:off x="195301" y="3960590"/>
              <a:ext cx="3672664" cy="741755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381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latin typeface="Times New Roman" panose="02020603050405020304" pitchFamily="18" charset="0"/>
                  <a:cs typeface="Times New Roman" panose="02020603050405020304" pitchFamily="18" charset="0"/>
                </a:rPr>
                <a:t>結果受信</a:t>
              </a:r>
              <a:r>
                <a:rPr kumimoji="1" lang="en-US" altLang="ja-JP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5[fps]</a:t>
              </a:r>
              <a:endPara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平行四辺形 33">
              <a:extLst>
                <a:ext uri="{FF2B5EF4-FFF2-40B4-BE49-F238E27FC236}">
                  <a16:creationId xmlns:a16="http://schemas.microsoft.com/office/drawing/2014/main" id="{6423E768-A79F-FD00-D817-8826DCDCDAC5}"/>
                </a:ext>
              </a:extLst>
            </p:cNvPr>
            <p:cNvSpPr/>
            <p:nvPr/>
          </p:nvSpPr>
          <p:spPr>
            <a:xfrm>
              <a:off x="195301" y="5007222"/>
              <a:ext cx="3672664" cy="741755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381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kumimoji="1" lang="ja-JP" altLang="en-US" sz="2800">
                  <a:latin typeface="Times New Roman" panose="02020603050405020304" pitchFamily="18" charset="0"/>
                  <a:cs typeface="Times New Roman" panose="02020603050405020304" pitchFamily="18" charset="0"/>
                </a:rPr>
                <a:t>秒間分</a:t>
              </a:r>
              <a:r>
                <a:rPr kumimoji="1" lang="en-US" altLang="ja-JP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ja-JP" altLang="en-US" sz="2800">
                  <a:latin typeface="Times New Roman" panose="02020603050405020304" pitchFamily="18" charset="0"/>
                  <a:cs typeface="Times New Roman" panose="02020603050405020304" pitchFamily="18" charset="0"/>
                </a:rPr>
                <a:t>受信</a:t>
              </a:r>
            </a:p>
          </p:txBody>
        </p:sp>
        <p:sp>
          <p:nvSpPr>
            <p:cNvPr id="35" name="下矢印 34">
              <a:extLst>
                <a:ext uri="{FF2B5EF4-FFF2-40B4-BE49-F238E27FC236}">
                  <a16:creationId xmlns:a16="http://schemas.microsoft.com/office/drawing/2014/main" id="{05FCE4DD-AB2D-657D-3641-41408379C314}"/>
                </a:ext>
              </a:extLst>
            </p:cNvPr>
            <p:cNvSpPr/>
            <p:nvPr/>
          </p:nvSpPr>
          <p:spPr>
            <a:xfrm>
              <a:off x="1066958" y="4768371"/>
              <a:ext cx="1929351" cy="172825"/>
            </a:xfrm>
            <a:prstGeom prst="downArrow">
              <a:avLst>
                <a:gd name="adj1" fmla="val 100000"/>
                <a:gd name="adj2" fmla="val 108062"/>
              </a:avLst>
            </a:prstGeom>
            <a:solidFill>
              <a:schemeClr val="tx2"/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800"/>
            </a:p>
          </p:txBody>
        </p:sp>
        <p:sp>
          <p:nvSpPr>
            <p:cNvPr id="36" name="平行四辺形 35">
              <a:extLst>
                <a:ext uri="{FF2B5EF4-FFF2-40B4-BE49-F238E27FC236}">
                  <a16:creationId xmlns:a16="http://schemas.microsoft.com/office/drawing/2014/main" id="{BA2924CC-3943-3706-F576-ADEF2E046DEE}"/>
                </a:ext>
              </a:extLst>
            </p:cNvPr>
            <p:cNvSpPr/>
            <p:nvPr/>
          </p:nvSpPr>
          <p:spPr>
            <a:xfrm>
              <a:off x="195301" y="6053852"/>
              <a:ext cx="3672664" cy="741755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381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latin typeface="Times New Roman" panose="02020603050405020304" pitchFamily="18" charset="0"/>
                  <a:cs typeface="Times New Roman" panose="02020603050405020304" pitchFamily="18" charset="0"/>
                </a:rPr>
                <a:t>モータ動作</a:t>
              </a:r>
            </a:p>
          </p:txBody>
        </p:sp>
        <p:sp>
          <p:nvSpPr>
            <p:cNvPr id="37" name="下矢印 36">
              <a:extLst>
                <a:ext uri="{FF2B5EF4-FFF2-40B4-BE49-F238E27FC236}">
                  <a16:creationId xmlns:a16="http://schemas.microsoft.com/office/drawing/2014/main" id="{230DC328-7180-D4D2-EFD9-B9BA4DB85435}"/>
                </a:ext>
              </a:extLst>
            </p:cNvPr>
            <p:cNvSpPr/>
            <p:nvPr/>
          </p:nvSpPr>
          <p:spPr>
            <a:xfrm>
              <a:off x="1066958" y="5815003"/>
              <a:ext cx="1929351" cy="172825"/>
            </a:xfrm>
            <a:prstGeom prst="downArrow">
              <a:avLst>
                <a:gd name="adj1" fmla="val 100000"/>
                <a:gd name="adj2" fmla="val 108062"/>
              </a:avLst>
            </a:prstGeom>
            <a:solidFill>
              <a:schemeClr val="tx2"/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800"/>
            </a:p>
          </p:txBody>
        </p:sp>
      </p:grp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E98394B0-AF07-0ABF-936B-8C2EE985790B}"/>
              </a:ext>
            </a:extLst>
          </p:cNvPr>
          <p:cNvGrpSpPr/>
          <p:nvPr/>
        </p:nvGrpSpPr>
        <p:grpSpPr>
          <a:xfrm>
            <a:off x="0" y="643550"/>
            <a:ext cx="9144000" cy="6180791"/>
            <a:chOff x="-1" y="643550"/>
            <a:chExt cx="9144000" cy="6180791"/>
          </a:xfrm>
        </p:grpSpPr>
        <p:sp>
          <p:nvSpPr>
            <p:cNvPr id="41" name="角丸四角形 40">
              <a:extLst>
                <a:ext uri="{FF2B5EF4-FFF2-40B4-BE49-F238E27FC236}">
                  <a16:creationId xmlns:a16="http://schemas.microsoft.com/office/drawing/2014/main" id="{272102B8-38E4-5365-C166-037654C8756E}"/>
                </a:ext>
              </a:extLst>
            </p:cNvPr>
            <p:cNvSpPr/>
            <p:nvPr/>
          </p:nvSpPr>
          <p:spPr>
            <a:xfrm>
              <a:off x="-1" y="643550"/>
              <a:ext cx="9144000" cy="6180791"/>
            </a:xfrm>
            <a:prstGeom prst="roundRect">
              <a:avLst>
                <a:gd name="adj" fmla="val 0"/>
              </a:avLst>
            </a:prstGeom>
            <a:solidFill>
              <a:srgbClr val="FFFFFF">
                <a:alpha val="85098"/>
              </a:srgbClr>
            </a:solidFill>
            <a:ln w="38100">
              <a:noFill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8939D3E5-0E73-DDA7-343D-75ABFE8813B3}"/>
                </a:ext>
              </a:extLst>
            </p:cNvPr>
            <p:cNvGrpSpPr/>
            <p:nvPr/>
          </p:nvGrpSpPr>
          <p:grpSpPr>
            <a:xfrm>
              <a:off x="561021" y="2132557"/>
              <a:ext cx="8021956" cy="3202776"/>
              <a:chOff x="561021" y="2651711"/>
              <a:chExt cx="8021956" cy="3202776"/>
            </a:xfrm>
          </p:grpSpPr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BDCDC02C-5053-A38A-2E3D-2277F104E00D}"/>
                  </a:ext>
                </a:extLst>
              </p:cNvPr>
              <p:cNvGrpSpPr/>
              <p:nvPr/>
            </p:nvGrpSpPr>
            <p:grpSpPr>
              <a:xfrm>
                <a:off x="561021" y="2651711"/>
                <a:ext cx="8021956" cy="3202776"/>
                <a:chOff x="516444" y="4023848"/>
                <a:chExt cx="8021956" cy="3202776"/>
              </a:xfrm>
            </p:grpSpPr>
            <p:sp>
              <p:nvSpPr>
                <p:cNvPr id="47" name="角丸四角形 46">
                  <a:extLst>
                    <a:ext uri="{FF2B5EF4-FFF2-40B4-BE49-F238E27FC236}">
                      <a16:creationId xmlns:a16="http://schemas.microsoft.com/office/drawing/2014/main" id="{85694748-5195-4095-6679-5F731E3E63AD}"/>
                    </a:ext>
                  </a:extLst>
                </p:cNvPr>
                <p:cNvSpPr/>
                <p:nvPr/>
              </p:nvSpPr>
              <p:spPr>
                <a:xfrm>
                  <a:off x="516444" y="4547068"/>
                  <a:ext cx="8021956" cy="2679556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E9E7"/>
                </a:solidFill>
                <a:ln w="38100">
                  <a:noFill/>
                </a:ln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marR="0" lvl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r>
                    <a:rPr kumimoji="1" lang="en-US" altLang="ja-JP" sz="2800" noProof="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ＭＳ Ｐゴシック" panose="020B0600070205080204" pitchFamily="34" charset="-128"/>
                      <a:cs typeface="Times New Roman" panose="02020603050405020304" pitchFamily="18" charset="0"/>
                    </a:rPr>
                    <a:t>10</a:t>
                  </a:r>
                  <a:r>
                    <a:rPr kumimoji="1" lang="ja-JP" altLang="en-US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ＭＳ Ｐゴシック" panose="020B0600070205080204" pitchFamily="34" charset="-128"/>
                      <a:cs typeface="Times New Roman" panose="02020603050405020304" pitchFamily="18" charset="0"/>
                    </a:rPr>
                    <a:t>秒程の遅延</a:t>
                  </a:r>
                  <a:r>
                    <a:rPr kumimoji="1" lang="en-US" altLang="ja-JP" sz="2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ＭＳ Ｐゴシック" panose="020B0600070205080204" pitchFamily="34" charset="-128"/>
                      <a:cs typeface="Times New Roman" panose="02020603050405020304" pitchFamily="18" charset="0"/>
                    </a:rPr>
                    <a:t> </a:t>
                  </a:r>
                  <a:r>
                    <a:rPr kumimoji="1" lang="ja-JP" altLang="en-US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ＭＳ Ｐゴシック" panose="020B0600070205080204" pitchFamily="34" charset="-128"/>
                      <a:cs typeface="Times New Roman" panose="02020603050405020304" pitchFamily="18" charset="0"/>
                    </a:rPr>
                    <a:t>→</a:t>
                  </a:r>
                  <a:r>
                    <a:rPr kumimoji="1" lang="en-US" altLang="ja-JP" sz="28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ＭＳ Ｐゴシック" panose="020B0600070205080204" pitchFamily="34" charset="-128"/>
                      <a:cs typeface="Times New Roman" panose="02020603050405020304" pitchFamily="18" charset="0"/>
                    </a:rPr>
                    <a:t> 5</a:t>
                  </a:r>
                  <a:r>
                    <a:rPr kumimoji="1" lang="ja-JP" altLang="en-US"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ＭＳ Ｐゴシック" panose="020B0600070205080204" pitchFamily="34" charset="-128"/>
                      <a:cs typeface="Times New Roman" panose="02020603050405020304" pitchFamily="18" charset="0"/>
                    </a:rPr>
                    <a:t>秒程の遅延</a:t>
                  </a:r>
                  <a:endParaRPr kumimoji="1" lang="en-US" altLang="ja-JP" sz="28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endParaRPr>
                </a:p>
                <a:p>
                  <a:pPr marR="0" lvl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endParaRPr kumimoji="1" lang="en-US" altLang="ja-JP" sz="28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endParaRPr>
                </a:p>
                <a:p>
                  <a:pPr marR="0" lvl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endParaRPr kumimoji="1" lang="en-US" altLang="ja-JP" sz="28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endParaRPr>
                </a:p>
                <a:p>
                  <a:pPr marR="0" lvl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tabLst/>
                    <a:defRPr/>
                  </a:pPr>
                  <a:r>
                    <a:rPr kumimoji="1" lang="ja-JP" altLang="en-US" sz="28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ＭＳ Ｐゴシック" panose="020B0600070205080204" pitchFamily="34" charset="-128"/>
                      <a:cs typeface="Times New Roman" panose="02020603050405020304" pitchFamily="18" charset="0"/>
                    </a:rPr>
                    <a:t>遅延の軽減</a:t>
                  </a:r>
                  <a:endParaRPr kumimoji="1" lang="en-US" altLang="ja-JP" sz="2800" b="1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テキスト ボックス 47">
                  <a:extLst>
                    <a:ext uri="{FF2B5EF4-FFF2-40B4-BE49-F238E27FC236}">
                      <a16:creationId xmlns:a16="http://schemas.microsoft.com/office/drawing/2014/main" id="{9E35CE73-7680-91DF-9AC3-995482BBC555}"/>
                    </a:ext>
                  </a:extLst>
                </p:cNvPr>
                <p:cNvSpPr txBox="1"/>
                <p:nvPr/>
              </p:nvSpPr>
              <p:spPr>
                <a:xfrm>
                  <a:off x="516444" y="4023848"/>
                  <a:ext cx="8021956" cy="523220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FF4F4A"/>
                    </a:gs>
                    <a:gs pos="100000">
                      <a:srgbClr val="941100"/>
                    </a:gs>
                  </a:gsLst>
                  <a:lin ang="5400000" scaled="0"/>
                  <a:tileRect/>
                </a:gra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JP" altLang="en-US" sz="2800" b="1">
                      <a:solidFill>
                        <a:schemeClr val="bg1"/>
                      </a:solidFill>
                    </a:rPr>
                    <a:t>結果</a:t>
                  </a:r>
                </a:p>
              </p:txBody>
            </p:sp>
          </p:grpSp>
          <p:sp>
            <p:nvSpPr>
              <p:cNvPr id="49" name="下矢印 48">
                <a:extLst>
                  <a:ext uri="{FF2B5EF4-FFF2-40B4-BE49-F238E27FC236}">
                    <a16:creationId xmlns:a16="http://schemas.microsoft.com/office/drawing/2014/main" id="{9469E96A-88A5-EA87-9D34-0B4E43FD99A7}"/>
                  </a:ext>
                </a:extLst>
              </p:cNvPr>
              <p:cNvSpPr/>
              <p:nvPr/>
            </p:nvSpPr>
            <p:spPr>
              <a:xfrm>
                <a:off x="3242704" y="4393758"/>
                <a:ext cx="2658593" cy="320656"/>
              </a:xfrm>
              <a:prstGeom prst="downArrow">
                <a:avLst>
                  <a:gd name="adj1" fmla="val 100000"/>
                  <a:gd name="adj2" fmla="val 108062"/>
                </a:avLst>
              </a:prstGeom>
              <a:solidFill>
                <a:srgbClr val="FF7E79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9645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1" y="-11986"/>
            <a:ext cx="5483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別ツールの検討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【1/3】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スライド番号プレースホルダー 20">
            <a:extLst>
              <a:ext uri="{FF2B5EF4-FFF2-40B4-BE49-F238E27FC236}">
                <a16:creationId xmlns:a16="http://schemas.microsoft.com/office/drawing/2014/main" id="{4920F406-AD14-5B8D-C7DF-9710D3AD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BB9A522-2089-8272-E40A-6AC3E047740A}"/>
              </a:ext>
            </a:extLst>
          </p:cNvPr>
          <p:cNvSpPr txBox="1"/>
          <p:nvPr/>
        </p:nvSpPr>
        <p:spPr>
          <a:xfrm>
            <a:off x="4258504" y="6376119"/>
            <a:ext cx="48134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HP </a:t>
            </a:r>
            <a:r>
              <a:rPr lang="ja-JP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120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https://www.affectiva.jp/</a:t>
            </a:r>
            <a:endParaRPr lang="en-US" altLang="ja-JP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ja-JP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https://www.youtube.com/watch?v=wtTX6JxYll8&amp;t=3s</a:t>
            </a:r>
            <a:endParaRPr lang="en-US" altLang="ja-JP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864E06D2-F596-21CD-94A6-8DCE62CB3229}"/>
              </a:ext>
            </a:extLst>
          </p:cNvPr>
          <p:cNvGrpSpPr/>
          <p:nvPr/>
        </p:nvGrpSpPr>
        <p:grpSpPr>
          <a:xfrm>
            <a:off x="4251970" y="1051946"/>
            <a:ext cx="4819937" cy="5036928"/>
            <a:chOff x="4251970" y="1051946"/>
            <a:chExt cx="4819937" cy="5036928"/>
          </a:xfrm>
        </p:grpSpPr>
        <p:pic>
          <p:nvPicPr>
            <p:cNvPr id="9" name="図 8" descr="モニター画面に映る女性のスクリーンショット&#10;&#10;中程度の精度で自動的に生成された説明">
              <a:extLst>
                <a:ext uri="{FF2B5EF4-FFF2-40B4-BE49-F238E27FC236}">
                  <a16:creationId xmlns:a16="http://schemas.microsoft.com/office/drawing/2014/main" id="{B812529D-BF7F-9DC2-C2EC-490A6CEE6A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51970" y="1051946"/>
              <a:ext cx="4813402" cy="2032362"/>
            </a:xfrm>
            <a:prstGeom prst="rect">
              <a:avLst/>
            </a:prstGeom>
          </p:spPr>
        </p:pic>
        <p:pic>
          <p:nvPicPr>
            <p:cNvPr id="13" name="図 12" descr="グラフィカル ユーザー インターフェイス, Web サイト&#10;&#10;自動的に生成された説明">
              <a:extLst>
                <a:ext uri="{FF2B5EF4-FFF2-40B4-BE49-F238E27FC236}">
                  <a16:creationId xmlns:a16="http://schemas.microsoft.com/office/drawing/2014/main" id="{4AF2ACEF-F7C8-59E3-394F-80AC6EEC5E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58505" y="3261270"/>
              <a:ext cx="4813402" cy="2827604"/>
            </a:xfrm>
            <a:prstGeom prst="rect">
              <a:avLst/>
            </a:prstGeom>
          </p:spPr>
        </p:pic>
      </p:grp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F80A973F-535B-7F09-F942-1AE33882D958}"/>
              </a:ext>
            </a:extLst>
          </p:cNvPr>
          <p:cNvGrpSpPr/>
          <p:nvPr/>
        </p:nvGrpSpPr>
        <p:grpSpPr>
          <a:xfrm>
            <a:off x="238463" y="874985"/>
            <a:ext cx="3931981" cy="5213889"/>
            <a:chOff x="147666" y="843802"/>
            <a:chExt cx="3931981" cy="5213889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3F6DEC6D-A993-B092-FFCA-232074491269}"/>
                </a:ext>
              </a:extLst>
            </p:cNvPr>
            <p:cNvGrpSpPr/>
            <p:nvPr/>
          </p:nvGrpSpPr>
          <p:grpSpPr>
            <a:xfrm>
              <a:off x="147666" y="843802"/>
              <a:ext cx="3931981" cy="2597789"/>
              <a:chOff x="147666" y="843802"/>
              <a:chExt cx="3931981" cy="2597789"/>
            </a:xfrm>
          </p:grpSpPr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3FD3D3FA-3F43-73B8-93F0-029DE63F830C}"/>
                  </a:ext>
                </a:extLst>
              </p:cNvPr>
              <p:cNvSpPr txBox="1"/>
              <p:nvPr/>
            </p:nvSpPr>
            <p:spPr>
              <a:xfrm>
                <a:off x="358985" y="1871931"/>
                <a:ext cx="3720662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開発ライブラリ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kumimoji="1" lang="en-US" altLang="ja-JP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-  60</a:t>
                </a: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万円</a:t>
                </a:r>
                <a:r>
                  <a:rPr kumimoji="1" lang="en-US" altLang="ja-JP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年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トレーニングアプリ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ja-JP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Web</a:t>
                </a: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会議の支援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A94EF3EB-8B24-07EE-7E2D-05C10421D416}"/>
                  </a:ext>
                </a:extLst>
              </p:cNvPr>
              <p:cNvSpPr txBox="1"/>
              <p:nvPr/>
            </p:nvSpPr>
            <p:spPr>
              <a:xfrm>
                <a:off x="147666" y="843802"/>
                <a:ext cx="216738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3200" b="1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 </a:t>
                </a:r>
                <a:r>
                  <a:rPr kumimoji="1" lang="en-US" altLang="ja-JP" sz="3200" b="1" u="sng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Affectiva</a:t>
                </a:r>
                <a:endParaRPr kumimoji="1" lang="ja-JP" altLang="en-US" sz="3200" b="1" u="sng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81B9DF68-1E3E-E4D6-4082-FC8446B3237B}"/>
                </a:ext>
              </a:extLst>
            </p:cNvPr>
            <p:cNvGrpSpPr/>
            <p:nvPr/>
          </p:nvGrpSpPr>
          <p:grpSpPr>
            <a:xfrm>
              <a:off x="229191" y="3964811"/>
              <a:ext cx="3720662" cy="2092880"/>
              <a:chOff x="147666" y="3831548"/>
              <a:chExt cx="3720662" cy="2092880"/>
            </a:xfrm>
          </p:grpSpPr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81F32E9D-7A9E-08FB-ED80-62921EB6A579}"/>
                  </a:ext>
                </a:extLst>
              </p:cNvPr>
              <p:cNvSpPr txBox="1"/>
              <p:nvPr/>
            </p:nvSpPr>
            <p:spPr>
              <a:xfrm>
                <a:off x="147666" y="4354768"/>
                <a:ext cx="3720662" cy="1569660"/>
              </a:xfrm>
              <a:prstGeom prst="rect">
                <a:avLst/>
              </a:prstGeom>
              <a:solidFill>
                <a:srgbClr val="FF7E79">
                  <a:alpha val="2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同時検出可能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感情の種類が豊富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分析指標が明確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頭部位置の推定も可能</a:t>
                </a:r>
                <a:endParaRPr kumimoji="1" lang="en-US" altLang="ja-JP" sz="2400" dirty="0"/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15F604FA-D3D0-EE3E-A6C5-71689B05FA8E}"/>
                  </a:ext>
                </a:extLst>
              </p:cNvPr>
              <p:cNvSpPr txBox="1"/>
              <p:nvPr/>
            </p:nvSpPr>
            <p:spPr>
              <a:xfrm>
                <a:off x="147666" y="3831548"/>
                <a:ext cx="3720662" cy="523220"/>
              </a:xfrm>
              <a:prstGeom prst="rect">
                <a:avLst/>
              </a:prstGeom>
              <a:gradFill flip="none" rotWithShape="1">
                <a:gsLst>
                  <a:gs pos="0">
                    <a:srgbClr val="FF4F4A"/>
                  </a:gs>
                  <a:gs pos="100000">
                    <a:srgbClr val="941100"/>
                  </a:gs>
                </a:gsLst>
                <a:lin ang="5400000" scaled="0"/>
                <a:tileRect/>
              </a:gra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800" b="1">
                    <a:solidFill>
                      <a:schemeClr val="bg1"/>
                    </a:solidFill>
                  </a:rPr>
                  <a:t>利点</a:t>
                </a:r>
              </a:p>
            </p:txBody>
          </p:sp>
        </p:grpSp>
      </p:grp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DD77F9C9-9145-527A-ABF3-7E805B11AB60}"/>
              </a:ext>
            </a:extLst>
          </p:cNvPr>
          <p:cNvSpPr/>
          <p:nvPr/>
        </p:nvSpPr>
        <p:spPr>
          <a:xfrm>
            <a:off x="4217742" y="874984"/>
            <a:ext cx="4894928" cy="5362487"/>
          </a:xfrm>
          <a:prstGeom prst="rect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4998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1" y="-11986"/>
            <a:ext cx="5483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別ツールの検討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【2/3】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スライド番号プレースホルダー 20">
            <a:extLst>
              <a:ext uri="{FF2B5EF4-FFF2-40B4-BE49-F238E27FC236}">
                <a16:creationId xmlns:a16="http://schemas.microsoft.com/office/drawing/2014/main" id="{4920F406-AD14-5B8D-C7DF-9710D3AD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BB9A522-2089-8272-E40A-6AC3E047740A}"/>
              </a:ext>
            </a:extLst>
          </p:cNvPr>
          <p:cNvSpPr txBox="1"/>
          <p:nvPr/>
        </p:nvSpPr>
        <p:spPr>
          <a:xfrm>
            <a:off x="4258505" y="6547229"/>
            <a:ext cx="481340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HP </a:t>
            </a:r>
            <a:r>
              <a:rPr lang="ja-JP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altLang="ja-JP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https://human-ai.userlocal.jp/</a:t>
            </a:r>
            <a:endParaRPr lang="en" altLang="ja-JP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F80A973F-535B-7F09-F942-1AE33882D958}"/>
              </a:ext>
            </a:extLst>
          </p:cNvPr>
          <p:cNvGrpSpPr/>
          <p:nvPr/>
        </p:nvGrpSpPr>
        <p:grpSpPr>
          <a:xfrm>
            <a:off x="238463" y="874985"/>
            <a:ext cx="3922852" cy="5523528"/>
            <a:chOff x="147666" y="843802"/>
            <a:chExt cx="3922852" cy="5523528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3F6DEC6D-A993-B092-FFCA-232074491269}"/>
                </a:ext>
              </a:extLst>
            </p:cNvPr>
            <p:cNvGrpSpPr/>
            <p:nvPr/>
          </p:nvGrpSpPr>
          <p:grpSpPr>
            <a:xfrm>
              <a:off x="147666" y="843802"/>
              <a:ext cx="3922852" cy="3838752"/>
              <a:chOff x="147666" y="843802"/>
              <a:chExt cx="3922852" cy="3838752"/>
            </a:xfrm>
          </p:grpSpPr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3FD3D3FA-3F43-73B8-93F0-029DE63F830C}"/>
                  </a:ext>
                </a:extLst>
              </p:cNvPr>
              <p:cNvSpPr txBox="1"/>
              <p:nvPr/>
            </p:nvSpPr>
            <p:spPr>
              <a:xfrm>
                <a:off x="349856" y="1635566"/>
                <a:ext cx="3720662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表情推定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視線</a:t>
                </a:r>
                <a:r>
                  <a:rPr kumimoji="1" lang="en-US" altLang="ja-JP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顔の向き推定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姿勢推定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顔特徴ベクトル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性別推定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年齢推定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音声感情推定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テキスト感情推定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A94EF3EB-8B24-07EE-7E2D-05C10421D416}"/>
                  </a:ext>
                </a:extLst>
              </p:cNvPr>
              <p:cNvSpPr txBox="1"/>
              <p:nvPr/>
            </p:nvSpPr>
            <p:spPr>
              <a:xfrm>
                <a:off x="147666" y="843802"/>
                <a:ext cx="249356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3200" b="1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2. User Local</a:t>
                </a:r>
                <a:endParaRPr kumimoji="1" lang="ja-JP" altLang="en-US" sz="3200" b="1" u="sng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81B9DF68-1E3E-E4D6-4082-FC8446B3237B}"/>
                </a:ext>
              </a:extLst>
            </p:cNvPr>
            <p:cNvGrpSpPr/>
            <p:nvPr/>
          </p:nvGrpSpPr>
          <p:grpSpPr>
            <a:xfrm>
              <a:off x="147666" y="5013113"/>
              <a:ext cx="3720662" cy="1354217"/>
              <a:chOff x="66141" y="4879850"/>
              <a:chExt cx="3720662" cy="1354217"/>
            </a:xfrm>
          </p:grpSpPr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81F32E9D-7A9E-08FB-ED80-62921EB6A579}"/>
                  </a:ext>
                </a:extLst>
              </p:cNvPr>
              <p:cNvSpPr txBox="1"/>
              <p:nvPr/>
            </p:nvSpPr>
            <p:spPr>
              <a:xfrm>
                <a:off x="66141" y="5403070"/>
                <a:ext cx="3720662" cy="830997"/>
              </a:xfrm>
              <a:prstGeom prst="rect">
                <a:avLst/>
              </a:prstGeom>
              <a:solidFill>
                <a:srgbClr val="FF7E79">
                  <a:alpha val="2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多面的な推論が可能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多分野で利用可能</a:t>
                </a:r>
                <a:endParaRPr kumimoji="1" lang="en-US" altLang="ja-JP" sz="2400" dirty="0"/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15F604FA-D3D0-EE3E-A6C5-71689B05FA8E}"/>
                  </a:ext>
                </a:extLst>
              </p:cNvPr>
              <p:cNvSpPr txBox="1"/>
              <p:nvPr/>
            </p:nvSpPr>
            <p:spPr>
              <a:xfrm>
                <a:off x="66141" y="4879850"/>
                <a:ext cx="3720662" cy="523220"/>
              </a:xfrm>
              <a:prstGeom prst="rect">
                <a:avLst/>
              </a:prstGeom>
              <a:gradFill flip="none" rotWithShape="1">
                <a:gsLst>
                  <a:gs pos="0">
                    <a:srgbClr val="FF4F4A"/>
                  </a:gs>
                  <a:gs pos="100000">
                    <a:srgbClr val="941100"/>
                  </a:gs>
                </a:gsLst>
                <a:lin ang="5400000" scaled="0"/>
                <a:tileRect/>
              </a:gra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800" b="1">
                    <a:solidFill>
                      <a:schemeClr val="bg1"/>
                    </a:solidFill>
                  </a:rPr>
                  <a:t>利点</a:t>
                </a:r>
              </a:p>
            </p:txBody>
          </p:sp>
        </p:grpSp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BF625576-6626-B7B6-9B02-DE8B756F61C7}"/>
              </a:ext>
            </a:extLst>
          </p:cNvPr>
          <p:cNvGrpSpPr/>
          <p:nvPr/>
        </p:nvGrpSpPr>
        <p:grpSpPr>
          <a:xfrm>
            <a:off x="4217742" y="874984"/>
            <a:ext cx="4894928" cy="5631714"/>
            <a:chOff x="4217742" y="874984"/>
            <a:chExt cx="4894928" cy="5631714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DD77F9C9-9145-527A-ABF3-7E805B11AB60}"/>
                </a:ext>
              </a:extLst>
            </p:cNvPr>
            <p:cNvSpPr/>
            <p:nvPr/>
          </p:nvSpPr>
          <p:spPr>
            <a:xfrm>
              <a:off x="4217742" y="874984"/>
              <a:ext cx="4894928" cy="5631714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3" name="図 2" descr="グラフィカル ユーザー インターフェイス, アプリケーション&#10;&#10;自動的に生成された説明">
              <a:extLst>
                <a:ext uri="{FF2B5EF4-FFF2-40B4-BE49-F238E27FC236}">
                  <a16:creationId xmlns:a16="http://schemas.microsoft.com/office/drawing/2014/main" id="{2F8851DD-E853-63C4-9CA1-86690551FE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74170" y="980147"/>
              <a:ext cx="4782073" cy="54213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3885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EEEA4EB4B1C87045B2C7B9E34AE6DFF4" ma:contentTypeVersion="16" ma:contentTypeDescription="新しいドキュメントを作成します。" ma:contentTypeScope="" ma:versionID="3b7890b58973926469a24e18cabb1b6a">
  <xsd:schema xmlns:xsd="http://www.w3.org/2001/XMLSchema" xmlns:xs="http://www.w3.org/2001/XMLSchema" xmlns:p="http://schemas.microsoft.com/office/2006/metadata/properties" xmlns:ns2="c8a3c59a-3bb1-4ac4-8580-9b2ba74cfe5b" xmlns:ns3="56bf2a1e-b0f5-401e-a825-4d0cd333482d" targetNamespace="http://schemas.microsoft.com/office/2006/metadata/properties" ma:root="true" ma:fieldsID="c719e2dd3f90b946f6cf698ef2cf7f3d" ns2:_="" ns3:_="">
    <xsd:import namespace="c8a3c59a-3bb1-4ac4-8580-9b2ba74cfe5b"/>
    <xsd:import namespace="56bf2a1e-b0f5-401e-a825-4d0cd333482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a3c59a-3bb1-4ac4-8580-9b2ba74cfe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画像タグ" ma:readOnly="false" ma:fieldId="{5cf76f15-5ced-4ddc-b409-7134ff3c332f}" ma:taxonomyMulti="true" ma:sspId="60da577d-8c11-42e1-9807-59d1f71190c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bf2a1e-b0f5-401e-a825-4d0cd333482d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afb7adad-3fb7-4e7a-8b83-8b41f07d25c8}" ma:internalName="TaxCatchAll" ma:showField="CatchAllData" ma:web="56bf2a1e-b0f5-401e-a825-4d0cd333482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3CCCB20-9FF4-46A0-8679-3A2E7399369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F053A5C-C824-4F6E-9984-EBC18E1E70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a3c59a-3bb1-4ac4-8580-9b2ba74cfe5b"/>
    <ds:schemaRef ds:uri="56bf2a1e-b0f5-401e-a825-4d0cd333482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{DC8F35D1-E404-D442-AF2A-52B4D421E384}tf16401378</Template>
  <TotalTime>54626</TotalTime>
  <Words>589</Words>
  <Application>Microsoft Office PowerPoint</Application>
  <PresentationFormat>画面に合わせる (4:3)</PresentationFormat>
  <Paragraphs>160</Paragraphs>
  <Slides>11</Slides>
  <Notes>10</Notes>
  <HiddenSlides>0</HiddenSlides>
  <MMClips>6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8" baseType="lpstr">
      <vt:lpstr>MS Gothic</vt:lpstr>
      <vt:lpstr>游ゴシック</vt:lpstr>
      <vt:lpstr>Arial</vt:lpstr>
      <vt:lpstr>Garamond</vt:lpstr>
      <vt:lpstr>Times New Roman</vt:lpstr>
      <vt:lpstr>Verdana</vt:lpstr>
      <vt:lpstr>Office テーマ</vt:lpstr>
      <vt:lpstr>福田 &amp; Yeoh ゼミ 進捗報告(12/09)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福田研ゼミ進捗報告(11/12)</dc:title>
  <dc:creator>19238901 明石　華実</dc:creator>
  <cp:lastModifiedBy>Akashi Haru</cp:lastModifiedBy>
  <cp:revision>145</cp:revision>
  <dcterms:created xsi:type="dcterms:W3CDTF">2021-11-05T11:24:13Z</dcterms:created>
  <dcterms:modified xsi:type="dcterms:W3CDTF">2023-02-13T14:18:48Z</dcterms:modified>
</cp:coreProperties>
</file>

<file path=docProps/thumbnail.jpeg>
</file>